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39"/>
  </p:notesMasterIdLst>
  <p:handoutMasterIdLst>
    <p:handoutMasterId r:id="rId40"/>
  </p:handoutMasterIdLst>
  <p:sldIdLst>
    <p:sldId id="274" r:id="rId2"/>
    <p:sldId id="278" r:id="rId3"/>
    <p:sldId id="279" r:id="rId4"/>
    <p:sldId id="271" r:id="rId5"/>
    <p:sldId id="288" r:id="rId6"/>
    <p:sldId id="280" r:id="rId7"/>
    <p:sldId id="281" r:id="rId8"/>
    <p:sldId id="322" r:id="rId9"/>
    <p:sldId id="282" r:id="rId10"/>
    <p:sldId id="304" r:id="rId11"/>
    <p:sldId id="301" r:id="rId12"/>
    <p:sldId id="283" r:id="rId13"/>
    <p:sldId id="302" r:id="rId14"/>
    <p:sldId id="318" r:id="rId15"/>
    <p:sldId id="320" r:id="rId16"/>
    <p:sldId id="296" r:id="rId17"/>
    <p:sldId id="299" r:id="rId18"/>
    <p:sldId id="298" r:id="rId19"/>
    <p:sldId id="305" r:id="rId20"/>
    <p:sldId id="321" r:id="rId21"/>
    <p:sldId id="297" r:id="rId22"/>
    <p:sldId id="306" r:id="rId23"/>
    <p:sldId id="307" r:id="rId24"/>
    <p:sldId id="310" r:id="rId25"/>
    <p:sldId id="284" r:id="rId26"/>
    <p:sldId id="323" r:id="rId27"/>
    <p:sldId id="308" r:id="rId28"/>
    <p:sldId id="309" r:id="rId29"/>
    <p:sldId id="316" r:id="rId30"/>
    <p:sldId id="317" r:id="rId31"/>
    <p:sldId id="291" r:id="rId32"/>
    <p:sldId id="295" r:id="rId33"/>
    <p:sldId id="303" r:id="rId34"/>
    <p:sldId id="289" r:id="rId35"/>
    <p:sldId id="290" r:id="rId36"/>
    <p:sldId id="277" r:id="rId37"/>
    <p:sldId id="315" r:id="rId38"/>
  </p:sldIdLst>
  <p:sldSz cx="12188825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6" autoAdjust="0"/>
    <p:restoredTop sz="74104" autoAdjust="0"/>
  </p:normalViewPr>
  <p:slideViewPr>
    <p:cSldViewPr snapToGrid="0" snapToObjects="1">
      <p:cViewPr>
        <p:scale>
          <a:sx n="80" d="100"/>
          <a:sy n="80" d="100"/>
        </p:scale>
        <p:origin x="-1832" y="-144"/>
      </p:cViewPr>
      <p:guideLst>
        <p:guide orient="horz" pos="4063"/>
        <p:guide orient="horz" pos="49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-32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tags" Target="tags/tag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5/6/13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5/6/13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the Adobe Flash C++ compiler to bring native code to the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80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54A9C-A286-4D15-969A-0F25B6B043F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B54A9C-A286-4D15-969A-0F25B6B043F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use any combination of C/C++ and AS3 to create SWFs and SWCs</a:t>
            </a:r>
          </a:p>
          <a:p>
            <a:r>
              <a:rPr lang="en-US" dirty="0" smtClean="0"/>
              <a:t>-- Easy</a:t>
            </a:r>
            <a:r>
              <a:rPr lang="en-US" baseline="0" dirty="0" smtClean="0"/>
              <a:t> interop between the languages</a:t>
            </a:r>
          </a:p>
          <a:p>
            <a:r>
              <a:rPr lang="en-US" baseline="0" dirty="0" smtClean="0"/>
              <a:t>-- managed/unmanaged languages operating together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86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why are we interested in old unmanaged languages?</a:t>
            </a:r>
          </a:p>
          <a:p>
            <a:r>
              <a:rPr lang="en-US" dirty="0" smtClean="0"/>
              <a:t>-- C/C++ consistently</a:t>
            </a:r>
            <a:r>
              <a:rPr lang="en-US" baseline="0" dirty="0" smtClean="0"/>
              <a:t> show up at the top of the list</a:t>
            </a:r>
          </a:p>
          <a:p>
            <a:r>
              <a:rPr lang="en-US" baseline="0" dirty="0" smtClean="0"/>
              <a:t>-- C overtook Java last year</a:t>
            </a:r>
          </a:p>
          <a:p>
            <a:r>
              <a:rPr lang="en-US" baseline="0" dirty="0" smtClean="0"/>
              <a:t>-- increased interest in Objective-C due to </a:t>
            </a:r>
            <a:r>
              <a:rPr lang="en-US" baseline="0" dirty="0" err="1" smtClean="0"/>
              <a:t>iOS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-- want to bring this expertise and existing code over to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37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FlasCC released in December,</a:t>
            </a:r>
            <a:r>
              <a:rPr lang="en-US" baseline="0" dirty="0" smtClean="0"/>
              <a:t> updated in </a:t>
            </a:r>
            <a:r>
              <a:rPr lang="en-US" baseline="0" dirty="0" err="1" smtClean="0"/>
              <a:t>Febuary</a:t>
            </a:r>
            <a:endParaRPr lang="en-US" baseline="0" dirty="0" smtClean="0"/>
          </a:p>
          <a:p>
            <a:r>
              <a:rPr lang="en-US" baseline="0" dirty="0" smtClean="0"/>
              <a:t>-- No longer any plans to charge for the content you generate, FlasCC is </a:t>
            </a:r>
            <a:r>
              <a:rPr lang="en-US" baseline="0" smtClean="0"/>
              <a:t>completely unencumbered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8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Unveiled</a:t>
            </a:r>
            <a:r>
              <a:rPr lang="en-US" baseline="0" dirty="0" smtClean="0"/>
              <a:t> FlasCC at the previous MAX</a:t>
            </a:r>
          </a:p>
          <a:p>
            <a:r>
              <a:rPr lang="en-US" baseline="0" dirty="0" smtClean="0"/>
              <a:t>-- demoed Unreal Engine 3 running in all of the desktop web browsers for the first time</a:t>
            </a:r>
          </a:p>
          <a:p>
            <a:r>
              <a:rPr lang="en-US" baseline="0" dirty="0" smtClean="0"/>
              <a:t>-- DEMO</a:t>
            </a:r>
          </a:p>
          <a:p>
            <a:r>
              <a:rPr lang="en-US" baseline="0" dirty="0" smtClean="0"/>
              <a:t>-- Scott’s talk available on the web, full of useful info about FlasCC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47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Wanted</a:t>
            </a:r>
            <a:r>
              <a:rPr lang="en-US" baseline="0" dirty="0" smtClean="0"/>
              <a:t> a seamless transition for native developers coming to Flash development</a:t>
            </a:r>
          </a:p>
          <a:p>
            <a:r>
              <a:rPr lang="en-US" baseline="0" dirty="0" smtClean="0"/>
              <a:t>-- went out of our way to match the native </a:t>
            </a:r>
            <a:r>
              <a:rPr lang="en-US" baseline="0" dirty="0" err="1" smtClean="0"/>
              <a:t>toolchains</a:t>
            </a:r>
            <a:r>
              <a:rPr lang="en-US" baseline="0" dirty="0" smtClean="0"/>
              <a:t> native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are used to using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85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worked with the Flash team to ensure FlasCC had great threading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1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FlasCC designed with game</a:t>
            </a:r>
            <a:r>
              <a:rPr lang="en-US" baseline="0" dirty="0" smtClean="0"/>
              <a:t> development in mind</a:t>
            </a:r>
          </a:p>
          <a:p>
            <a:r>
              <a:rPr lang="en-US" baseline="0" dirty="0" smtClean="0"/>
              <a:t>-- Users actively contributing to GLS3D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82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</a:t>
            </a:r>
            <a:r>
              <a:rPr lang="en-US" dirty="0" err="1" smtClean="0"/>
              <a:t>pthreads</a:t>
            </a:r>
            <a:r>
              <a:rPr lang="en-US" dirty="0" smtClean="0"/>
              <a:t> run on workers</a:t>
            </a:r>
          </a:p>
          <a:p>
            <a:r>
              <a:rPr lang="en-US" dirty="0" smtClean="0"/>
              <a:t>-- workers run SWFs</a:t>
            </a:r>
          </a:p>
          <a:p>
            <a:r>
              <a:rPr lang="en-US" dirty="0" smtClean="0"/>
              <a:t>-- each worker will run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Console.as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6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36"/>
          <a:stretch/>
        </p:blipFill>
        <p:spPr>
          <a:xfrm>
            <a:off x="-1" y="0"/>
            <a:ext cx="12188826" cy="6858001"/>
          </a:xfrm>
          <a:prstGeom prst="rect">
            <a:avLst/>
          </a:prstGeom>
        </p:spPr>
      </p:pic>
      <p:pic>
        <p:nvPicPr>
          <p:cNvPr id="10" name="Picture 9" descr="Adobe_logo_tag_top_7-8in_pn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8852" y="0"/>
            <a:ext cx="470911" cy="789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4EF78C-0077-4668-88B9-243DFB96141B}" type="datetime1">
              <a:rPr lang="en-US" smtClean="0"/>
              <a:pPr/>
              <a:t>5/6/13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90156F56-D5AE-4C6F-B826-C69D1BC521B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09" y="4043049"/>
            <a:ext cx="6009231" cy="36836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07" y="2559734"/>
            <a:ext cx="7755894" cy="296663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296988"/>
            <a:ext cx="12188825" cy="1170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87058"/>
            <a:ext cx="10918220" cy="446276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5/6/13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50707-6B9C-41AD-8E71-8169BFD8CE9E}" type="datetime1">
              <a:rPr lang="en-US" smtClean="0"/>
              <a:pPr/>
              <a:t>5/6/13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05"/>
          <a:stretch/>
        </p:blipFill>
        <p:spPr>
          <a:xfrm>
            <a:off x="11475" y="1"/>
            <a:ext cx="12188826" cy="7794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51" b="43736"/>
          <a:stretch/>
        </p:blipFill>
        <p:spPr>
          <a:xfrm>
            <a:off x="11476" y="6442076"/>
            <a:ext cx="12188826" cy="41592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 smtClean="0">
                <a:solidFill>
                  <a:schemeClr val="tx1"/>
                </a:solidFill>
                <a:latin typeface="Adobe Clean" pitchFamily="-111" charset="0"/>
              </a:rPr>
              <a:t>© 2013 Adobe Systems Incorporated.  All Rights Reserved.  Adobe Confidential.</a:t>
            </a:r>
            <a:endParaRPr lang="en-US" sz="700" dirty="0">
              <a:solidFill>
                <a:schemeClr val="tx1"/>
              </a:solidFill>
              <a:latin typeface="Adobe Clean" pitchFamily="-111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5/6/13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grpSp>
        <p:nvGrpSpPr>
          <p:cNvPr id="10" name="Group 19"/>
          <p:cNvGrpSpPr/>
          <p:nvPr/>
        </p:nvGrpSpPr>
        <p:grpSpPr>
          <a:xfrm>
            <a:off x="11708890" y="6531903"/>
            <a:ext cx="194813" cy="244852"/>
            <a:chOff x="8786300" y="6528874"/>
            <a:chExt cx="204225" cy="256615"/>
          </a:xfrm>
          <a:solidFill>
            <a:schemeClr val="tx1"/>
          </a:solidFill>
        </p:grpSpPr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788450" y="6725362"/>
              <a:ext cx="36545" cy="60127"/>
            </a:xfrm>
            <a:custGeom>
              <a:avLst/>
              <a:gdLst>
                <a:gd name="T0" fmla="*/ 540229938 w 212"/>
                <a:gd name="T1" fmla="*/ 2083798107 h 332"/>
                <a:gd name="T2" fmla="*/ 426475886 w 212"/>
                <a:gd name="T3" fmla="*/ 2147483647 h 332"/>
                <a:gd name="T4" fmla="*/ 0 w 212"/>
                <a:gd name="T5" fmla="*/ 2147483647 h 332"/>
                <a:gd name="T6" fmla="*/ 525996886 w 212"/>
                <a:gd name="T7" fmla="*/ 0 h 332"/>
                <a:gd name="T8" fmla="*/ 1037797444 w 212"/>
                <a:gd name="T9" fmla="*/ 0 h 332"/>
                <a:gd name="T10" fmla="*/ 1506935762 w 212"/>
                <a:gd name="T11" fmla="*/ 2147483647 h 332"/>
                <a:gd name="T12" fmla="*/ 1094656011 w 212"/>
                <a:gd name="T13" fmla="*/ 2147483647 h 332"/>
                <a:gd name="T14" fmla="*/ 980938876 w 212"/>
                <a:gd name="T15" fmla="*/ 2083798107 h 332"/>
                <a:gd name="T16" fmla="*/ 540229938 w 212"/>
                <a:gd name="T17" fmla="*/ 2083798107 h 332"/>
                <a:gd name="T18" fmla="*/ 938276636 w 212"/>
                <a:gd name="T19" fmla="*/ 1703423933 h 332"/>
                <a:gd name="T20" fmla="*/ 852988688 w 212"/>
                <a:gd name="T21" fmla="*/ 1108041259 h 332"/>
                <a:gd name="T22" fmla="*/ 852988688 w 212"/>
                <a:gd name="T23" fmla="*/ 1108041259 h 332"/>
                <a:gd name="T24" fmla="*/ 767700933 w 212"/>
                <a:gd name="T25" fmla="*/ 479618371 h 332"/>
                <a:gd name="T26" fmla="*/ 767700933 w 212"/>
                <a:gd name="T27" fmla="*/ 479618371 h 332"/>
                <a:gd name="T28" fmla="*/ 767700933 w 212"/>
                <a:gd name="T29" fmla="*/ 479618371 h 332"/>
                <a:gd name="T30" fmla="*/ 682376261 w 212"/>
                <a:gd name="T31" fmla="*/ 1108041259 h 332"/>
                <a:gd name="T32" fmla="*/ 582855261 w 212"/>
                <a:gd name="T33" fmla="*/ 1703423933 h 332"/>
                <a:gd name="T34" fmla="*/ 938276636 w 212"/>
                <a:gd name="T35" fmla="*/ 1703423933 h 3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12"/>
                <a:gd name="T55" fmla="*/ 0 h 332"/>
                <a:gd name="T56" fmla="*/ 212 w 212"/>
                <a:gd name="T57" fmla="*/ 332 h 33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12" h="332">
                  <a:moveTo>
                    <a:pt x="76" y="252"/>
                  </a:moveTo>
                  <a:lnTo>
                    <a:pt x="60" y="332"/>
                  </a:lnTo>
                  <a:lnTo>
                    <a:pt x="0" y="332"/>
                  </a:lnTo>
                  <a:lnTo>
                    <a:pt x="74" y="0"/>
                  </a:lnTo>
                  <a:lnTo>
                    <a:pt x="146" y="0"/>
                  </a:lnTo>
                  <a:lnTo>
                    <a:pt x="212" y="332"/>
                  </a:lnTo>
                  <a:lnTo>
                    <a:pt x="154" y="332"/>
                  </a:lnTo>
                  <a:lnTo>
                    <a:pt x="138" y="252"/>
                  </a:lnTo>
                  <a:lnTo>
                    <a:pt x="76" y="252"/>
                  </a:lnTo>
                  <a:close/>
                  <a:moveTo>
                    <a:pt x="132" y="206"/>
                  </a:moveTo>
                  <a:lnTo>
                    <a:pt x="120" y="134"/>
                  </a:lnTo>
                  <a:lnTo>
                    <a:pt x="108" y="58"/>
                  </a:lnTo>
                  <a:lnTo>
                    <a:pt x="96" y="134"/>
                  </a:lnTo>
                  <a:lnTo>
                    <a:pt x="82" y="206"/>
                  </a:lnTo>
                  <a:lnTo>
                    <a:pt x="132" y="20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828220" y="6724288"/>
              <a:ext cx="32246" cy="61201"/>
            </a:xfrm>
            <a:custGeom>
              <a:avLst/>
              <a:gdLst>
                <a:gd name="T0" fmla="*/ 1389229327 w 182"/>
                <a:gd name="T1" fmla="*/ 2110823318 h 346"/>
                <a:gd name="T2" fmla="*/ 1404655613 w 182"/>
                <a:gd name="T3" fmla="*/ 2147483647 h 346"/>
                <a:gd name="T4" fmla="*/ 972444917 w 182"/>
                <a:gd name="T5" fmla="*/ 2147483647 h 346"/>
                <a:gd name="T6" fmla="*/ 972444917 w 182"/>
                <a:gd name="T7" fmla="*/ 2147483647 h 346"/>
                <a:gd name="T8" fmla="*/ 818103406 w 182"/>
                <a:gd name="T9" fmla="*/ 2147483647 h 346"/>
                <a:gd name="T10" fmla="*/ 648296677 w 182"/>
                <a:gd name="T11" fmla="*/ 2147483647 h 346"/>
                <a:gd name="T12" fmla="*/ 586552207 w 182"/>
                <a:gd name="T13" fmla="*/ 2147483647 h 346"/>
                <a:gd name="T14" fmla="*/ 447637180 w 182"/>
                <a:gd name="T15" fmla="*/ 2147483647 h 346"/>
                <a:gd name="T16" fmla="*/ 324148240 w 182"/>
                <a:gd name="T17" fmla="*/ 2147483647 h 346"/>
                <a:gd name="T18" fmla="*/ 154341511 w 182"/>
                <a:gd name="T19" fmla="*/ 2147483647 h 346"/>
                <a:gd name="T20" fmla="*/ 46317986 w 182"/>
                <a:gd name="T21" fmla="*/ 2095415750 h 346"/>
                <a:gd name="T22" fmla="*/ 0 w 182"/>
                <a:gd name="T23" fmla="*/ 1710229130 h 346"/>
                <a:gd name="T24" fmla="*/ 15426286 w 182"/>
                <a:gd name="T25" fmla="*/ 1479117000 h 346"/>
                <a:gd name="T26" fmla="*/ 108062456 w 182"/>
                <a:gd name="T27" fmla="*/ 1124745318 h 346"/>
                <a:gd name="T28" fmla="*/ 277830253 w 182"/>
                <a:gd name="T29" fmla="*/ 878225818 h 346"/>
                <a:gd name="T30" fmla="*/ 478489751 w 182"/>
                <a:gd name="T31" fmla="*/ 770373438 h 346"/>
                <a:gd name="T32" fmla="*/ 601978493 w 182"/>
                <a:gd name="T33" fmla="*/ 754966068 h 346"/>
                <a:gd name="T34" fmla="*/ 802677120 w 182"/>
                <a:gd name="T35" fmla="*/ 801188375 h 346"/>
                <a:gd name="T36" fmla="*/ 910700447 w 182"/>
                <a:gd name="T37" fmla="*/ 939855693 h 346"/>
                <a:gd name="T38" fmla="*/ 926165862 w 182"/>
                <a:gd name="T39" fmla="*/ 0 h 346"/>
                <a:gd name="T40" fmla="*/ 926165862 w 182"/>
                <a:gd name="T41" fmla="*/ 1494524568 h 346"/>
                <a:gd name="T42" fmla="*/ 926165862 w 182"/>
                <a:gd name="T43" fmla="*/ 1386672188 h 346"/>
                <a:gd name="T44" fmla="*/ 895274161 w 182"/>
                <a:gd name="T45" fmla="*/ 1294227375 h 346"/>
                <a:gd name="T46" fmla="*/ 802677120 w 182"/>
                <a:gd name="T47" fmla="*/ 1155560255 h 346"/>
                <a:gd name="T48" fmla="*/ 725467235 w 182"/>
                <a:gd name="T49" fmla="*/ 1140152688 h 346"/>
                <a:gd name="T50" fmla="*/ 663722963 w 182"/>
                <a:gd name="T51" fmla="*/ 1155560255 h 346"/>
                <a:gd name="T52" fmla="*/ 555699438 w 182"/>
                <a:gd name="T53" fmla="*/ 1248005068 h 346"/>
                <a:gd name="T54" fmla="*/ 493955166 w 182"/>
                <a:gd name="T55" fmla="*/ 1402079755 h 346"/>
                <a:gd name="T56" fmla="*/ 463063465 w 182"/>
                <a:gd name="T57" fmla="*/ 1725636500 h 346"/>
                <a:gd name="T58" fmla="*/ 478489751 w 182"/>
                <a:gd name="T59" fmla="*/ 1848896250 h 346"/>
                <a:gd name="T60" fmla="*/ 509381452 w 182"/>
                <a:gd name="T61" fmla="*/ 2064600813 h 346"/>
                <a:gd name="T62" fmla="*/ 571125922 w 182"/>
                <a:gd name="T63" fmla="*/ 2147483647 h 346"/>
                <a:gd name="T64" fmla="*/ 663722963 w 182"/>
                <a:gd name="T65" fmla="*/ 2147483647 h 346"/>
                <a:gd name="T66" fmla="*/ 710040950 w 182"/>
                <a:gd name="T67" fmla="*/ 2147483647 h 346"/>
                <a:gd name="T68" fmla="*/ 818103406 w 182"/>
                <a:gd name="T69" fmla="*/ 2147483647 h 346"/>
                <a:gd name="T70" fmla="*/ 910700447 w 182"/>
                <a:gd name="T71" fmla="*/ 2095415750 h 346"/>
                <a:gd name="T72" fmla="*/ 926165862 w 182"/>
                <a:gd name="T73" fmla="*/ 2049193443 h 346"/>
                <a:gd name="T74" fmla="*/ 926165862 w 182"/>
                <a:gd name="T75" fmla="*/ 1494524568 h 3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2"/>
                <a:gd name="T115" fmla="*/ 0 h 346"/>
                <a:gd name="T116" fmla="*/ 182 w 182"/>
                <a:gd name="T117" fmla="*/ 346 h 3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2" h="346">
                  <a:moveTo>
                    <a:pt x="180" y="0"/>
                  </a:moveTo>
                  <a:lnTo>
                    <a:pt x="180" y="274"/>
                  </a:lnTo>
                  <a:lnTo>
                    <a:pt x="182" y="342"/>
                  </a:lnTo>
                  <a:lnTo>
                    <a:pt x="130" y="342"/>
                  </a:lnTo>
                  <a:lnTo>
                    <a:pt x="126" y="314"/>
                  </a:lnTo>
                  <a:lnTo>
                    <a:pt x="118" y="328"/>
                  </a:lnTo>
                  <a:lnTo>
                    <a:pt x="106" y="338"/>
                  </a:lnTo>
                  <a:lnTo>
                    <a:pt x="92" y="344"/>
                  </a:lnTo>
                  <a:lnTo>
                    <a:pt x="84" y="346"/>
                  </a:lnTo>
                  <a:lnTo>
                    <a:pt x="76" y="346"/>
                  </a:lnTo>
                  <a:lnTo>
                    <a:pt x="66" y="346"/>
                  </a:lnTo>
                  <a:lnTo>
                    <a:pt x="58" y="344"/>
                  </a:lnTo>
                  <a:lnTo>
                    <a:pt x="50" y="342"/>
                  </a:lnTo>
                  <a:lnTo>
                    <a:pt x="42" y="338"/>
                  </a:lnTo>
                  <a:lnTo>
                    <a:pt x="30" y="326"/>
                  </a:lnTo>
                  <a:lnTo>
                    <a:pt x="20" y="310"/>
                  </a:lnTo>
                  <a:lnTo>
                    <a:pt x="12" y="292"/>
                  </a:lnTo>
                  <a:lnTo>
                    <a:pt x="6" y="272"/>
                  </a:lnTo>
                  <a:lnTo>
                    <a:pt x="2" y="248"/>
                  </a:lnTo>
                  <a:lnTo>
                    <a:pt x="0" y="222"/>
                  </a:lnTo>
                  <a:lnTo>
                    <a:pt x="2" y="192"/>
                  </a:lnTo>
                  <a:lnTo>
                    <a:pt x="6" y="168"/>
                  </a:lnTo>
                  <a:lnTo>
                    <a:pt x="14" y="146"/>
                  </a:lnTo>
                  <a:lnTo>
                    <a:pt x="24" y="128"/>
                  </a:lnTo>
                  <a:lnTo>
                    <a:pt x="36" y="114"/>
                  </a:lnTo>
                  <a:lnTo>
                    <a:pt x="48" y="106"/>
                  </a:lnTo>
                  <a:lnTo>
                    <a:pt x="62" y="100"/>
                  </a:lnTo>
                  <a:lnTo>
                    <a:pt x="78" y="98"/>
                  </a:lnTo>
                  <a:lnTo>
                    <a:pt x="92" y="100"/>
                  </a:lnTo>
                  <a:lnTo>
                    <a:pt x="104" y="104"/>
                  </a:lnTo>
                  <a:lnTo>
                    <a:pt x="112" y="112"/>
                  </a:lnTo>
                  <a:lnTo>
                    <a:pt x="118" y="122"/>
                  </a:lnTo>
                  <a:lnTo>
                    <a:pt x="120" y="122"/>
                  </a:lnTo>
                  <a:lnTo>
                    <a:pt x="120" y="0"/>
                  </a:lnTo>
                  <a:lnTo>
                    <a:pt x="180" y="0"/>
                  </a:lnTo>
                  <a:close/>
                  <a:moveTo>
                    <a:pt x="120" y="194"/>
                  </a:moveTo>
                  <a:lnTo>
                    <a:pt x="120" y="194"/>
                  </a:lnTo>
                  <a:lnTo>
                    <a:pt x="120" y="180"/>
                  </a:lnTo>
                  <a:lnTo>
                    <a:pt x="116" y="168"/>
                  </a:lnTo>
                  <a:lnTo>
                    <a:pt x="110" y="158"/>
                  </a:lnTo>
                  <a:lnTo>
                    <a:pt x="104" y="150"/>
                  </a:lnTo>
                  <a:lnTo>
                    <a:pt x="98" y="148"/>
                  </a:lnTo>
                  <a:lnTo>
                    <a:pt x="94" y="148"/>
                  </a:lnTo>
                  <a:lnTo>
                    <a:pt x="86" y="150"/>
                  </a:lnTo>
                  <a:lnTo>
                    <a:pt x="78" y="154"/>
                  </a:lnTo>
                  <a:lnTo>
                    <a:pt x="72" y="162"/>
                  </a:lnTo>
                  <a:lnTo>
                    <a:pt x="68" y="170"/>
                  </a:lnTo>
                  <a:lnTo>
                    <a:pt x="64" y="182"/>
                  </a:lnTo>
                  <a:lnTo>
                    <a:pt x="62" y="194"/>
                  </a:lnTo>
                  <a:lnTo>
                    <a:pt x="60" y="224"/>
                  </a:lnTo>
                  <a:lnTo>
                    <a:pt x="62" y="240"/>
                  </a:lnTo>
                  <a:lnTo>
                    <a:pt x="64" y="254"/>
                  </a:lnTo>
                  <a:lnTo>
                    <a:pt x="66" y="268"/>
                  </a:lnTo>
                  <a:lnTo>
                    <a:pt x="70" y="278"/>
                  </a:lnTo>
                  <a:lnTo>
                    <a:pt x="74" y="286"/>
                  </a:lnTo>
                  <a:lnTo>
                    <a:pt x="80" y="292"/>
                  </a:lnTo>
                  <a:lnTo>
                    <a:pt x="86" y="296"/>
                  </a:lnTo>
                  <a:lnTo>
                    <a:pt x="92" y="298"/>
                  </a:lnTo>
                  <a:lnTo>
                    <a:pt x="100" y="296"/>
                  </a:lnTo>
                  <a:lnTo>
                    <a:pt x="106" y="292"/>
                  </a:lnTo>
                  <a:lnTo>
                    <a:pt x="112" y="284"/>
                  </a:lnTo>
                  <a:lnTo>
                    <a:pt x="118" y="272"/>
                  </a:lnTo>
                  <a:lnTo>
                    <a:pt x="120" y="266"/>
                  </a:lnTo>
                  <a:lnTo>
                    <a:pt x="120" y="258"/>
                  </a:lnTo>
                  <a:lnTo>
                    <a:pt x="120" y="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8865840" y="6741467"/>
              <a:ext cx="31171" cy="44022"/>
            </a:xfrm>
            <a:custGeom>
              <a:avLst/>
              <a:gdLst>
                <a:gd name="T0" fmla="*/ 627434408 w 182"/>
                <a:gd name="T1" fmla="*/ 1930842020 h 248"/>
                <a:gd name="T2" fmla="*/ 376467904 w 182"/>
                <a:gd name="T3" fmla="*/ 1868540196 h 248"/>
                <a:gd name="T4" fmla="*/ 167323101 w 182"/>
                <a:gd name="T5" fmla="*/ 1681713805 h 248"/>
                <a:gd name="T6" fmla="*/ 41821701 w 182"/>
                <a:gd name="T7" fmla="*/ 1385839502 h 248"/>
                <a:gd name="T8" fmla="*/ 0 w 182"/>
                <a:gd name="T9" fmla="*/ 965440631 h 248"/>
                <a:gd name="T10" fmla="*/ 13940631 w 182"/>
                <a:gd name="T11" fmla="*/ 731868152 h 248"/>
                <a:gd name="T12" fmla="*/ 111560960 w 182"/>
                <a:gd name="T13" fmla="*/ 358136488 h 248"/>
                <a:gd name="T14" fmla="*/ 292788014 w 182"/>
                <a:gd name="T15" fmla="*/ 124564206 h 248"/>
                <a:gd name="T16" fmla="*/ 515873448 w 182"/>
                <a:gd name="T17" fmla="*/ 15555735 h 248"/>
                <a:gd name="T18" fmla="*/ 641374848 w 182"/>
                <a:gd name="T19" fmla="*/ 0 h 248"/>
                <a:gd name="T20" fmla="*/ 906281982 w 182"/>
                <a:gd name="T21" fmla="*/ 62301626 h 248"/>
                <a:gd name="T22" fmla="*/ 1101486154 w 182"/>
                <a:gd name="T23" fmla="*/ 249128215 h 248"/>
                <a:gd name="T24" fmla="*/ 1226987554 w 182"/>
                <a:gd name="T25" fmla="*/ 560558055 h 248"/>
                <a:gd name="T26" fmla="*/ 1268809256 w 182"/>
                <a:gd name="T27" fmla="*/ 965440631 h 248"/>
                <a:gd name="T28" fmla="*/ 1254868816 w 182"/>
                <a:gd name="T29" fmla="*/ 1105560573 h 248"/>
                <a:gd name="T30" fmla="*/ 1226987554 w 182"/>
                <a:gd name="T31" fmla="*/ 1339133053 h 248"/>
                <a:gd name="T32" fmla="*/ 1171225413 w 182"/>
                <a:gd name="T33" fmla="*/ 1525998687 h 248"/>
                <a:gd name="T34" fmla="*/ 1087545523 w 182"/>
                <a:gd name="T35" fmla="*/ 1681713805 h 248"/>
                <a:gd name="T36" fmla="*/ 948103493 w 182"/>
                <a:gd name="T37" fmla="*/ 1837428725 h 248"/>
                <a:gd name="T38" fmla="*/ 738958881 w 182"/>
                <a:gd name="T39" fmla="*/ 1930842020 h 248"/>
                <a:gd name="T40" fmla="*/ 627434408 w 182"/>
                <a:gd name="T41" fmla="*/ 1930842020 h 248"/>
                <a:gd name="T42" fmla="*/ 641374848 w 182"/>
                <a:gd name="T43" fmla="*/ 1572705334 h 248"/>
                <a:gd name="T44" fmla="*/ 738958881 w 182"/>
                <a:gd name="T45" fmla="*/ 1525998687 h 248"/>
                <a:gd name="T46" fmla="*/ 794757509 w 182"/>
                <a:gd name="T47" fmla="*/ 1370283766 h 248"/>
                <a:gd name="T48" fmla="*/ 836579211 w 182"/>
                <a:gd name="T49" fmla="*/ 965440631 h 248"/>
                <a:gd name="T50" fmla="*/ 836579211 w 182"/>
                <a:gd name="T51" fmla="*/ 762979821 h 248"/>
                <a:gd name="T52" fmla="*/ 794757509 w 182"/>
                <a:gd name="T53" fmla="*/ 560558055 h 248"/>
                <a:gd name="T54" fmla="*/ 738958881 w 182"/>
                <a:gd name="T55" fmla="*/ 404843135 h 248"/>
                <a:gd name="T56" fmla="*/ 627434408 w 182"/>
                <a:gd name="T57" fmla="*/ 358136488 h 248"/>
                <a:gd name="T58" fmla="*/ 571672076 w 182"/>
                <a:gd name="T59" fmla="*/ 373692421 h 248"/>
                <a:gd name="T60" fmla="*/ 487992377 w 182"/>
                <a:gd name="T61" fmla="*/ 482700694 h 248"/>
                <a:gd name="T62" fmla="*/ 446170676 w 182"/>
                <a:gd name="T63" fmla="*/ 654010791 h 248"/>
                <a:gd name="T64" fmla="*/ 418289605 w 182"/>
                <a:gd name="T65" fmla="*/ 965440631 h 248"/>
                <a:gd name="T66" fmla="*/ 432230045 w 182"/>
                <a:gd name="T67" fmla="*/ 1198973868 h 248"/>
                <a:gd name="T68" fmla="*/ 460111307 w 182"/>
                <a:gd name="T69" fmla="*/ 1385839502 h 248"/>
                <a:gd name="T70" fmla="*/ 529850566 w 182"/>
                <a:gd name="T71" fmla="*/ 1525998687 h 248"/>
                <a:gd name="T72" fmla="*/ 641374848 w 182"/>
                <a:gd name="T73" fmla="*/ 1572705334 h 2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2"/>
                <a:gd name="T112" fmla="*/ 0 h 248"/>
                <a:gd name="T113" fmla="*/ 182 w 182"/>
                <a:gd name="T114" fmla="*/ 248 h 2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2" h="248">
                  <a:moveTo>
                    <a:pt x="90" y="248"/>
                  </a:moveTo>
                  <a:lnTo>
                    <a:pt x="90" y="248"/>
                  </a:lnTo>
                  <a:lnTo>
                    <a:pt x="70" y="246"/>
                  </a:lnTo>
                  <a:lnTo>
                    <a:pt x="54" y="240"/>
                  </a:lnTo>
                  <a:lnTo>
                    <a:pt x="38" y="230"/>
                  </a:lnTo>
                  <a:lnTo>
                    <a:pt x="24" y="216"/>
                  </a:lnTo>
                  <a:lnTo>
                    <a:pt x="14" y="198"/>
                  </a:lnTo>
                  <a:lnTo>
                    <a:pt x="6" y="178"/>
                  </a:lnTo>
                  <a:lnTo>
                    <a:pt x="2" y="152"/>
                  </a:lnTo>
                  <a:lnTo>
                    <a:pt x="0" y="124"/>
                  </a:lnTo>
                  <a:lnTo>
                    <a:pt x="2" y="94"/>
                  </a:lnTo>
                  <a:lnTo>
                    <a:pt x="8" y="68"/>
                  </a:lnTo>
                  <a:lnTo>
                    <a:pt x="16" y="46"/>
                  </a:lnTo>
                  <a:lnTo>
                    <a:pt x="28" y="30"/>
                  </a:lnTo>
                  <a:lnTo>
                    <a:pt x="42" y="16"/>
                  </a:lnTo>
                  <a:lnTo>
                    <a:pt x="58" y="6"/>
                  </a:lnTo>
                  <a:lnTo>
                    <a:pt x="74" y="2"/>
                  </a:lnTo>
                  <a:lnTo>
                    <a:pt x="92" y="0"/>
                  </a:lnTo>
                  <a:lnTo>
                    <a:pt x="112" y="2"/>
                  </a:lnTo>
                  <a:lnTo>
                    <a:pt x="130" y="8"/>
                  </a:lnTo>
                  <a:lnTo>
                    <a:pt x="144" y="18"/>
                  </a:lnTo>
                  <a:lnTo>
                    <a:pt x="158" y="32"/>
                  </a:lnTo>
                  <a:lnTo>
                    <a:pt x="168" y="50"/>
                  </a:lnTo>
                  <a:lnTo>
                    <a:pt x="176" y="72"/>
                  </a:lnTo>
                  <a:lnTo>
                    <a:pt x="180" y="96"/>
                  </a:lnTo>
                  <a:lnTo>
                    <a:pt x="182" y="124"/>
                  </a:lnTo>
                  <a:lnTo>
                    <a:pt x="180" y="142"/>
                  </a:lnTo>
                  <a:lnTo>
                    <a:pt x="178" y="158"/>
                  </a:lnTo>
                  <a:lnTo>
                    <a:pt x="176" y="172"/>
                  </a:lnTo>
                  <a:lnTo>
                    <a:pt x="172" y="184"/>
                  </a:lnTo>
                  <a:lnTo>
                    <a:pt x="168" y="196"/>
                  </a:lnTo>
                  <a:lnTo>
                    <a:pt x="162" y="206"/>
                  </a:lnTo>
                  <a:lnTo>
                    <a:pt x="156" y="216"/>
                  </a:lnTo>
                  <a:lnTo>
                    <a:pt x="150" y="224"/>
                  </a:lnTo>
                  <a:lnTo>
                    <a:pt x="136" y="236"/>
                  </a:lnTo>
                  <a:lnTo>
                    <a:pt x="120" y="244"/>
                  </a:lnTo>
                  <a:lnTo>
                    <a:pt x="106" y="248"/>
                  </a:lnTo>
                  <a:lnTo>
                    <a:pt x="92" y="248"/>
                  </a:lnTo>
                  <a:lnTo>
                    <a:pt x="90" y="248"/>
                  </a:lnTo>
                  <a:close/>
                  <a:moveTo>
                    <a:pt x="92" y="202"/>
                  </a:moveTo>
                  <a:lnTo>
                    <a:pt x="92" y="202"/>
                  </a:lnTo>
                  <a:lnTo>
                    <a:pt x="100" y="200"/>
                  </a:lnTo>
                  <a:lnTo>
                    <a:pt x="106" y="196"/>
                  </a:lnTo>
                  <a:lnTo>
                    <a:pt x="112" y="188"/>
                  </a:lnTo>
                  <a:lnTo>
                    <a:pt x="114" y="176"/>
                  </a:lnTo>
                  <a:lnTo>
                    <a:pt x="120" y="152"/>
                  </a:lnTo>
                  <a:lnTo>
                    <a:pt x="120" y="124"/>
                  </a:lnTo>
                  <a:lnTo>
                    <a:pt x="120" y="98"/>
                  </a:lnTo>
                  <a:lnTo>
                    <a:pt x="118" y="84"/>
                  </a:lnTo>
                  <a:lnTo>
                    <a:pt x="114" y="72"/>
                  </a:lnTo>
                  <a:lnTo>
                    <a:pt x="110" y="62"/>
                  </a:lnTo>
                  <a:lnTo>
                    <a:pt x="106" y="52"/>
                  </a:lnTo>
                  <a:lnTo>
                    <a:pt x="100" y="48"/>
                  </a:lnTo>
                  <a:lnTo>
                    <a:pt x="90" y="46"/>
                  </a:lnTo>
                  <a:lnTo>
                    <a:pt x="82" y="48"/>
                  </a:lnTo>
                  <a:lnTo>
                    <a:pt x="76" y="52"/>
                  </a:lnTo>
                  <a:lnTo>
                    <a:pt x="70" y="62"/>
                  </a:lnTo>
                  <a:lnTo>
                    <a:pt x="66" y="72"/>
                  </a:lnTo>
                  <a:lnTo>
                    <a:pt x="64" y="84"/>
                  </a:lnTo>
                  <a:lnTo>
                    <a:pt x="62" y="98"/>
                  </a:lnTo>
                  <a:lnTo>
                    <a:pt x="60" y="124"/>
                  </a:lnTo>
                  <a:lnTo>
                    <a:pt x="62" y="154"/>
                  </a:lnTo>
                  <a:lnTo>
                    <a:pt x="64" y="166"/>
                  </a:lnTo>
                  <a:lnTo>
                    <a:pt x="66" y="178"/>
                  </a:lnTo>
                  <a:lnTo>
                    <a:pt x="70" y="188"/>
                  </a:lnTo>
                  <a:lnTo>
                    <a:pt x="76" y="196"/>
                  </a:lnTo>
                  <a:lnTo>
                    <a:pt x="82" y="200"/>
                  </a:lnTo>
                  <a:lnTo>
                    <a:pt x="92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8904535" y="6724288"/>
              <a:ext cx="31171" cy="61201"/>
            </a:xfrm>
            <a:custGeom>
              <a:avLst/>
              <a:gdLst>
                <a:gd name="T0" fmla="*/ 432230045 w 182"/>
                <a:gd name="T1" fmla="*/ 0 h 346"/>
                <a:gd name="T2" fmla="*/ 432230045 w 182"/>
                <a:gd name="T3" fmla="*/ 970670630 h 346"/>
                <a:gd name="T4" fmla="*/ 501932817 w 182"/>
                <a:gd name="T5" fmla="*/ 878225818 h 346"/>
                <a:gd name="T6" fmla="*/ 669256109 w 182"/>
                <a:gd name="T7" fmla="*/ 770373438 h 346"/>
                <a:gd name="T8" fmla="*/ 780816879 w 182"/>
                <a:gd name="T9" fmla="*/ 754966068 h 346"/>
                <a:gd name="T10" fmla="*/ 892341352 w 182"/>
                <a:gd name="T11" fmla="*/ 770373438 h 346"/>
                <a:gd name="T12" fmla="*/ 1073605084 w 182"/>
                <a:gd name="T13" fmla="*/ 909040755 h 346"/>
                <a:gd name="T14" fmla="*/ 1199106484 w 182"/>
                <a:gd name="T15" fmla="*/ 1140152688 h 346"/>
                <a:gd name="T16" fmla="*/ 1254868816 w 182"/>
                <a:gd name="T17" fmla="*/ 1479117000 h 346"/>
                <a:gd name="T18" fmla="*/ 1268809256 w 182"/>
                <a:gd name="T19" fmla="*/ 1664006625 h 346"/>
                <a:gd name="T20" fmla="*/ 1226987554 w 182"/>
                <a:gd name="T21" fmla="*/ 2095415750 h 346"/>
                <a:gd name="T22" fmla="*/ 1101486154 w 182"/>
                <a:gd name="T23" fmla="*/ 2147483647 h 346"/>
                <a:gd name="T24" fmla="*/ 934163053 w 182"/>
                <a:gd name="T25" fmla="*/ 2147483647 h 346"/>
                <a:gd name="T26" fmla="*/ 725018250 w 182"/>
                <a:gd name="T27" fmla="*/ 2147483647 h 346"/>
                <a:gd name="T28" fmla="*/ 613493777 w 182"/>
                <a:gd name="T29" fmla="*/ 2147483647 h 346"/>
                <a:gd name="T30" fmla="*/ 460111307 w 182"/>
                <a:gd name="T31" fmla="*/ 2147483647 h 346"/>
                <a:gd name="T32" fmla="*/ 376467904 w 182"/>
                <a:gd name="T33" fmla="*/ 2147483647 h 346"/>
                <a:gd name="T34" fmla="*/ 0 w 182"/>
                <a:gd name="T35" fmla="*/ 2147483647 h 346"/>
                <a:gd name="T36" fmla="*/ 13940631 w 182"/>
                <a:gd name="T37" fmla="*/ 2110823318 h 346"/>
                <a:gd name="T38" fmla="*/ 432230045 w 182"/>
                <a:gd name="T39" fmla="*/ 1972156000 h 346"/>
                <a:gd name="T40" fmla="*/ 432230045 w 182"/>
                <a:gd name="T41" fmla="*/ 2049193443 h 346"/>
                <a:gd name="T42" fmla="*/ 446170676 w 182"/>
                <a:gd name="T43" fmla="*/ 2095415750 h 346"/>
                <a:gd name="T44" fmla="*/ 529850566 w 182"/>
                <a:gd name="T45" fmla="*/ 2147483647 h 346"/>
                <a:gd name="T46" fmla="*/ 613493777 w 182"/>
                <a:gd name="T47" fmla="*/ 2147483647 h 346"/>
                <a:gd name="T48" fmla="*/ 669256109 w 182"/>
                <a:gd name="T49" fmla="*/ 2147483647 h 346"/>
                <a:gd name="T50" fmla="*/ 752935808 w 182"/>
                <a:gd name="T51" fmla="*/ 2147483647 h 346"/>
                <a:gd name="T52" fmla="*/ 808698140 w 182"/>
                <a:gd name="T53" fmla="*/ 2049193443 h 346"/>
                <a:gd name="T54" fmla="*/ 836579211 w 182"/>
                <a:gd name="T55" fmla="*/ 1694821563 h 346"/>
                <a:gd name="T56" fmla="*/ 836579211 w 182"/>
                <a:gd name="T57" fmla="*/ 1479117000 h 346"/>
                <a:gd name="T58" fmla="*/ 794757509 w 182"/>
                <a:gd name="T59" fmla="*/ 1294227375 h 346"/>
                <a:gd name="T60" fmla="*/ 711077619 w 182"/>
                <a:gd name="T61" fmla="*/ 1186375193 h 346"/>
                <a:gd name="T62" fmla="*/ 613493777 w 182"/>
                <a:gd name="T63" fmla="*/ 1140152688 h 346"/>
                <a:gd name="T64" fmla="*/ 557731636 w 182"/>
                <a:gd name="T65" fmla="*/ 1155560255 h 346"/>
                <a:gd name="T66" fmla="*/ 474051746 w 182"/>
                <a:gd name="T67" fmla="*/ 1263412438 h 346"/>
                <a:gd name="T68" fmla="*/ 446170676 w 182"/>
                <a:gd name="T69" fmla="*/ 1340449880 h 346"/>
                <a:gd name="T70" fmla="*/ 432230045 w 182"/>
                <a:gd name="T71" fmla="*/ 1972156000 h 3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82"/>
                <a:gd name="T109" fmla="*/ 0 h 346"/>
                <a:gd name="T110" fmla="*/ 182 w 182"/>
                <a:gd name="T111" fmla="*/ 346 h 3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82" h="346">
                  <a:moveTo>
                    <a:pt x="2" y="0"/>
                  </a:moveTo>
                  <a:lnTo>
                    <a:pt x="62" y="0"/>
                  </a:lnTo>
                  <a:lnTo>
                    <a:pt x="62" y="126"/>
                  </a:lnTo>
                  <a:lnTo>
                    <a:pt x="72" y="114"/>
                  </a:lnTo>
                  <a:lnTo>
                    <a:pt x="84" y="104"/>
                  </a:lnTo>
                  <a:lnTo>
                    <a:pt x="96" y="100"/>
                  </a:lnTo>
                  <a:lnTo>
                    <a:pt x="112" y="98"/>
                  </a:lnTo>
                  <a:lnTo>
                    <a:pt x="122" y="98"/>
                  </a:lnTo>
                  <a:lnTo>
                    <a:pt x="128" y="100"/>
                  </a:lnTo>
                  <a:lnTo>
                    <a:pt x="142" y="106"/>
                  </a:lnTo>
                  <a:lnTo>
                    <a:pt x="154" y="118"/>
                  </a:lnTo>
                  <a:lnTo>
                    <a:pt x="164" y="132"/>
                  </a:lnTo>
                  <a:lnTo>
                    <a:pt x="172" y="148"/>
                  </a:lnTo>
                  <a:lnTo>
                    <a:pt x="176" y="170"/>
                  </a:lnTo>
                  <a:lnTo>
                    <a:pt x="180" y="192"/>
                  </a:lnTo>
                  <a:lnTo>
                    <a:pt x="182" y="216"/>
                  </a:lnTo>
                  <a:lnTo>
                    <a:pt x="180" y="246"/>
                  </a:lnTo>
                  <a:lnTo>
                    <a:pt x="176" y="272"/>
                  </a:lnTo>
                  <a:lnTo>
                    <a:pt x="168" y="294"/>
                  </a:lnTo>
                  <a:lnTo>
                    <a:pt x="158" y="314"/>
                  </a:lnTo>
                  <a:lnTo>
                    <a:pt x="148" y="328"/>
                  </a:lnTo>
                  <a:lnTo>
                    <a:pt x="134" y="338"/>
                  </a:lnTo>
                  <a:lnTo>
                    <a:pt x="120" y="344"/>
                  </a:lnTo>
                  <a:lnTo>
                    <a:pt x="104" y="346"/>
                  </a:lnTo>
                  <a:lnTo>
                    <a:pt x="88" y="344"/>
                  </a:lnTo>
                  <a:lnTo>
                    <a:pt x="76" y="340"/>
                  </a:lnTo>
                  <a:lnTo>
                    <a:pt x="66" y="328"/>
                  </a:lnTo>
                  <a:lnTo>
                    <a:pt x="56" y="314"/>
                  </a:lnTo>
                  <a:lnTo>
                    <a:pt x="54" y="314"/>
                  </a:lnTo>
                  <a:lnTo>
                    <a:pt x="50" y="342"/>
                  </a:lnTo>
                  <a:lnTo>
                    <a:pt x="0" y="342"/>
                  </a:lnTo>
                  <a:lnTo>
                    <a:pt x="2" y="274"/>
                  </a:lnTo>
                  <a:lnTo>
                    <a:pt x="2" y="0"/>
                  </a:lnTo>
                  <a:close/>
                  <a:moveTo>
                    <a:pt x="62" y="256"/>
                  </a:moveTo>
                  <a:lnTo>
                    <a:pt x="62" y="256"/>
                  </a:lnTo>
                  <a:lnTo>
                    <a:pt x="62" y="266"/>
                  </a:lnTo>
                  <a:lnTo>
                    <a:pt x="64" y="272"/>
                  </a:lnTo>
                  <a:lnTo>
                    <a:pt x="68" y="284"/>
                  </a:lnTo>
                  <a:lnTo>
                    <a:pt x="76" y="292"/>
                  </a:lnTo>
                  <a:lnTo>
                    <a:pt x="82" y="296"/>
                  </a:lnTo>
                  <a:lnTo>
                    <a:pt x="88" y="298"/>
                  </a:lnTo>
                  <a:lnTo>
                    <a:pt x="96" y="296"/>
                  </a:lnTo>
                  <a:lnTo>
                    <a:pt x="104" y="292"/>
                  </a:lnTo>
                  <a:lnTo>
                    <a:pt x="108" y="286"/>
                  </a:lnTo>
                  <a:lnTo>
                    <a:pt x="114" y="276"/>
                  </a:lnTo>
                  <a:lnTo>
                    <a:pt x="116" y="266"/>
                  </a:lnTo>
                  <a:lnTo>
                    <a:pt x="120" y="252"/>
                  </a:lnTo>
                  <a:lnTo>
                    <a:pt x="120" y="220"/>
                  </a:lnTo>
                  <a:lnTo>
                    <a:pt x="120" y="192"/>
                  </a:lnTo>
                  <a:lnTo>
                    <a:pt x="116" y="178"/>
                  </a:lnTo>
                  <a:lnTo>
                    <a:pt x="114" y="168"/>
                  </a:lnTo>
                  <a:lnTo>
                    <a:pt x="108" y="160"/>
                  </a:lnTo>
                  <a:lnTo>
                    <a:pt x="102" y="154"/>
                  </a:lnTo>
                  <a:lnTo>
                    <a:pt x="96" y="150"/>
                  </a:lnTo>
                  <a:lnTo>
                    <a:pt x="88" y="148"/>
                  </a:lnTo>
                  <a:lnTo>
                    <a:pt x="80" y="150"/>
                  </a:lnTo>
                  <a:lnTo>
                    <a:pt x="72" y="156"/>
                  </a:lnTo>
                  <a:lnTo>
                    <a:pt x="68" y="164"/>
                  </a:lnTo>
                  <a:lnTo>
                    <a:pt x="64" y="174"/>
                  </a:lnTo>
                  <a:lnTo>
                    <a:pt x="62" y="190"/>
                  </a:lnTo>
                  <a:lnTo>
                    <a:pt x="62" y="2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8942156" y="6741467"/>
              <a:ext cx="31171" cy="44022"/>
            </a:xfrm>
            <a:custGeom>
              <a:avLst/>
              <a:gdLst>
                <a:gd name="T0" fmla="*/ 447139395 w 176"/>
                <a:gd name="T1" fmla="*/ 1109628385 h 250"/>
                <a:gd name="T2" fmla="*/ 493383008 w 176"/>
                <a:gd name="T3" fmla="*/ 1307239371 h 250"/>
                <a:gd name="T4" fmla="*/ 570455762 w 176"/>
                <a:gd name="T5" fmla="*/ 1444043966 h 250"/>
                <a:gd name="T6" fmla="*/ 693811441 w 176"/>
                <a:gd name="T7" fmla="*/ 1520042172 h 250"/>
                <a:gd name="T8" fmla="*/ 863410535 w 176"/>
                <a:gd name="T9" fmla="*/ 1550464734 h 250"/>
                <a:gd name="T10" fmla="*/ 955936875 w 176"/>
                <a:gd name="T11" fmla="*/ 1535272721 h 250"/>
                <a:gd name="T12" fmla="*/ 1202608921 w 176"/>
                <a:gd name="T13" fmla="*/ 1474466528 h 250"/>
                <a:gd name="T14" fmla="*/ 1264267204 w 176"/>
                <a:gd name="T15" fmla="*/ 1808881912 h 250"/>
                <a:gd name="T16" fmla="*/ 1048424299 w 176"/>
                <a:gd name="T17" fmla="*/ 1869688302 h 250"/>
                <a:gd name="T18" fmla="*/ 770923112 w 176"/>
                <a:gd name="T19" fmla="*/ 1900072131 h 250"/>
                <a:gd name="T20" fmla="*/ 601324018 w 176"/>
                <a:gd name="T21" fmla="*/ 1884880118 h 250"/>
                <a:gd name="T22" fmla="*/ 308369245 w 176"/>
                <a:gd name="T23" fmla="*/ 1763267535 h 250"/>
                <a:gd name="T24" fmla="*/ 107941009 w 176"/>
                <a:gd name="T25" fmla="*/ 1520042172 h 250"/>
                <a:gd name="T26" fmla="*/ 15414472 w 176"/>
                <a:gd name="T27" fmla="*/ 1185626788 h 250"/>
                <a:gd name="T28" fmla="*/ 0 w 176"/>
                <a:gd name="T29" fmla="*/ 988054535 h 250"/>
                <a:gd name="T30" fmla="*/ 61658282 w 176"/>
                <a:gd name="T31" fmla="*/ 577640747 h 250"/>
                <a:gd name="T32" fmla="*/ 215842905 w 176"/>
                <a:gd name="T33" fmla="*/ 273609191 h 250"/>
                <a:gd name="T34" fmla="*/ 447139395 w 176"/>
                <a:gd name="T35" fmla="*/ 75998206 h 250"/>
                <a:gd name="T36" fmla="*/ 724640582 w 176"/>
                <a:gd name="T37" fmla="*/ 0 h 250"/>
                <a:gd name="T38" fmla="*/ 863410535 w 176"/>
                <a:gd name="T39" fmla="*/ 15192013 h 250"/>
                <a:gd name="T40" fmla="*/ 1094668109 w 176"/>
                <a:gd name="T41" fmla="*/ 136804596 h 250"/>
                <a:gd name="T42" fmla="*/ 1264267204 w 176"/>
                <a:gd name="T43" fmla="*/ 364799213 h 250"/>
                <a:gd name="T44" fmla="*/ 1341379072 w 176"/>
                <a:gd name="T45" fmla="*/ 668830966 h 250"/>
                <a:gd name="T46" fmla="*/ 1356793544 w 176"/>
                <a:gd name="T47" fmla="*/ 866441755 h 250"/>
                <a:gd name="T48" fmla="*/ 1341379072 w 176"/>
                <a:gd name="T49" fmla="*/ 1109628385 h 250"/>
                <a:gd name="T50" fmla="*/ 925068818 w 176"/>
                <a:gd name="T51" fmla="*/ 790443549 h 250"/>
                <a:gd name="T52" fmla="*/ 909654346 w 176"/>
                <a:gd name="T53" fmla="*/ 608024576 h 250"/>
                <a:gd name="T54" fmla="*/ 863410535 w 176"/>
                <a:gd name="T55" fmla="*/ 471219980 h 250"/>
                <a:gd name="T56" fmla="*/ 801752253 w 176"/>
                <a:gd name="T57" fmla="*/ 380029959 h 250"/>
                <a:gd name="T58" fmla="*/ 693811441 w 176"/>
                <a:gd name="T59" fmla="*/ 349607397 h 250"/>
                <a:gd name="T60" fmla="*/ 647567631 w 176"/>
                <a:gd name="T61" fmla="*/ 349607397 h 250"/>
                <a:gd name="T62" fmla="*/ 555041291 w 176"/>
                <a:gd name="T63" fmla="*/ 425605603 h 250"/>
                <a:gd name="T64" fmla="*/ 477968536 w 176"/>
                <a:gd name="T65" fmla="*/ 638408405 h 250"/>
                <a:gd name="T66" fmla="*/ 925068818 w 176"/>
                <a:gd name="T67" fmla="*/ 790443549 h 25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6"/>
                <a:gd name="T103" fmla="*/ 0 h 250"/>
                <a:gd name="T104" fmla="*/ 176 w 176"/>
                <a:gd name="T105" fmla="*/ 250 h 25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6" h="250">
                  <a:moveTo>
                    <a:pt x="58" y="146"/>
                  </a:moveTo>
                  <a:lnTo>
                    <a:pt x="58" y="146"/>
                  </a:lnTo>
                  <a:lnTo>
                    <a:pt x="60" y="160"/>
                  </a:lnTo>
                  <a:lnTo>
                    <a:pt x="64" y="172"/>
                  </a:lnTo>
                  <a:lnTo>
                    <a:pt x="68" y="182"/>
                  </a:lnTo>
                  <a:lnTo>
                    <a:pt x="74" y="190"/>
                  </a:lnTo>
                  <a:lnTo>
                    <a:pt x="82" y="196"/>
                  </a:lnTo>
                  <a:lnTo>
                    <a:pt x="90" y="200"/>
                  </a:lnTo>
                  <a:lnTo>
                    <a:pt x="100" y="202"/>
                  </a:lnTo>
                  <a:lnTo>
                    <a:pt x="112" y="204"/>
                  </a:lnTo>
                  <a:lnTo>
                    <a:pt x="124" y="202"/>
                  </a:lnTo>
                  <a:lnTo>
                    <a:pt x="136" y="200"/>
                  </a:lnTo>
                  <a:lnTo>
                    <a:pt x="156" y="194"/>
                  </a:lnTo>
                  <a:lnTo>
                    <a:pt x="164" y="238"/>
                  </a:lnTo>
                  <a:lnTo>
                    <a:pt x="152" y="242"/>
                  </a:lnTo>
                  <a:lnTo>
                    <a:pt x="136" y="246"/>
                  </a:lnTo>
                  <a:lnTo>
                    <a:pt x="118" y="248"/>
                  </a:lnTo>
                  <a:lnTo>
                    <a:pt x="100" y="250"/>
                  </a:lnTo>
                  <a:lnTo>
                    <a:pt x="78" y="248"/>
                  </a:lnTo>
                  <a:lnTo>
                    <a:pt x="58" y="242"/>
                  </a:lnTo>
                  <a:lnTo>
                    <a:pt x="40" y="232"/>
                  </a:lnTo>
                  <a:lnTo>
                    <a:pt x="26" y="218"/>
                  </a:lnTo>
                  <a:lnTo>
                    <a:pt x="14" y="200"/>
                  </a:lnTo>
                  <a:lnTo>
                    <a:pt x="6" y="180"/>
                  </a:lnTo>
                  <a:lnTo>
                    <a:pt x="2" y="156"/>
                  </a:lnTo>
                  <a:lnTo>
                    <a:pt x="0" y="130"/>
                  </a:lnTo>
                  <a:lnTo>
                    <a:pt x="2" y="102"/>
                  </a:lnTo>
                  <a:lnTo>
                    <a:pt x="8" y="76"/>
                  </a:lnTo>
                  <a:lnTo>
                    <a:pt x="16" y="54"/>
                  </a:lnTo>
                  <a:lnTo>
                    <a:pt x="28" y="36"/>
                  </a:lnTo>
                  <a:lnTo>
                    <a:pt x="42" y="20"/>
                  </a:lnTo>
                  <a:lnTo>
                    <a:pt x="58" y="10"/>
                  </a:lnTo>
                  <a:lnTo>
                    <a:pt x="76" y="4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30" y="8"/>
                  </a:lnTo>
                  <a:lnTo>
                    <a:pt x="142" y="18"/>
                  </a:lnTo>
                  <a:lnTo>
                    <a:pt x="154" y="32"/>
                  </a:lnTo>
                  <a:lnTo>
                    <a:pt x="164" y="48"/>
                  </a:lnTo>
                  <a:lnTo>
                    <a:pt x="170" y="66"/>
                  </a:lnTo>
                  <a:lnTo>
                    <a:pt x="174" y="88"/>
                  </a:lnTo>
                  <a:lnTo>
                    <a:pt x="176" y="114"/>
                  </a:lnTo>
                  <a:lnTo>
                    <a:pt x="174" y="134"/>
                  </a:lnTo>
                  <a:lnTo>
                    <a:pt x="174" y="146"/>
                  </a:lnTo>
                  <a:lnTo>
                    <a:pt x="58" y="146"/>
                  </a:lnTo>
                  <a:close/>
                  <a:moveTo>
                    <a:pt x="120" y="104"/>
                  </a:moveTo>
                  <a:lnTo>
                    <a:pt x="120" y="104"/>
                  </a:lnTo>
                  <a:lnTo>
                    <a:pt x="118" y="80"/>
                  </a:lnTo>
                  <a:lnTo>
                    <a:pt x="116" y="70"/>
                  </a:lnTo>
                  <a:lnTo>
                    <a:pt x="112" y="62"/>
                  </a:lnTo>
                  <a:lnTo>
                    <a:pt x="108" y="54"/>
                  </a:lnTo>
                  <a:lnTo>
                    <a:pt x="104" y="50"/>
                  </a:lnTo>
                  <a:lnTo>
                    <a:pt x="98" y="46"/>
                  </a:lnTo>
                  <a:lnTo>
                    <a:pt x="90" y="46"/>
                  </a:lnTo>
                  <a:lnTo>
                    <a:pt x="84" y="46"/>
                  </a:lnTo>
                  <a:lnTo>
                    <a:pt x="76" y="50"/>
                  </a:lnTo>
                  <a:lnTo>
                    <a:pt x="72" y="56"/>
                  </a:lnTo>
                  <a:lnTo>
                    <a:pt x="66" y="64"/>
                  </a:lnTo>
                  <a:lnTo>
                    <a:pt x="62" y="84"/>
                  </a:lnTo>
                  <a:lnTo>
                    <a:pt x="58" y="104"/>
                  </a:lnTo>
                  <a:lnTo>
                    <a:pt x="120" y="1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904535" y="6528874"/>
              <a:ext cx="68791" cy="165350"/>
            </a:xfrm>
            <a:custGeom>
              <a:avLst/>
              <a:gdLst>
                <a:gd name="T0" fmla="*/ 0 w 386"/>
                <a:gd name="T1" fmla="*/ 0 h 920"/>
                <a:gd name="T2" fmla="*/ 2147483647 w 386"/>
                <a:gd name="T3" fmla="*/ 0 h 920"/>
                <a:gd name="T4" fmla="*/ 2147483647 w 386"/>
                <a:gd name="T5" fmla="*/ 2147483647 h 920"/>
                <a:gd name="T6" fmla="*/ 0 w 386"/>
                <a:gd name="T7" fmla="*/ 0 h 9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"/>
                <a:gd name="T13" fmla="*/ 0 h 920"/>
                <a:gd name="T14" fmla="*/ 386 w 386"/>
                <a:gd name="T15" fmla="*/ 920 h 9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" h="920">
                  <a:moveTo>
                    <a:pt x="0" y="0"/>
                  </a:moveTo>
                  <a:lnTo>
                    <a:pt x="386" y="0"/>
                  </a:lnTo>
                  <a:lnTo>
                    <a:pt x="386" y="9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8786300" y="6528874"/>
              <a:ext cx="68791" cy="165350"/>
            </a:xfrm>
            <a:custGeom>
              <a:avLst/>
              <a:gdLst>
                <a:gd name="T0" fmla="*/ 2147483647 w 386"/>
                <a:gd name="T1" fmla="*/ 0 h 920"/>
                <a:gd name="T2" fmla="*/ 0 w 386"/>
                <a:gd name="T3" fmla="*/ 0 h 920"/>
                <a:gd name="T4" fmla="*/ 0 w 386"/>
                <a:gd name="T5" fmla="*/ 2147483647 h 920"/>
                <a:gd name="T6" fmla="*/ 2147483647 w 386"/>
                <a:gd name="T7" fmla="*/ 0 h 9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6"/>
                <a:gd name="T13" fmla="*/ 0 h 920"/>
                <a:gd name="T14" fmla="*/ 386 w 386"/>
                <a:gd name="T15" fmla="*/ 920 h 9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6" h="920">
                  <a:moveTo>
                    <a:pt x="386" y="0"/>
                  </a:moveTo>
                  <a:lnTo>
                    <a:pt x="0" y="0"/>
                  </a:lnTo>
                  <a:lnTo>
                    <a:pt x="0" y="920"/>
                  </a:lnTo>
                  <a:lnTo>
                    <a:pt x="3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8849717" y="6589001"/>
              <a:ext cx="74166" cy="105223"/>
            </a:xfrm>
            <a:custGeom>
              <a:avLst/>
              <a:gdLst>
                <a:gd name="T0" fmla="*/ 1336771916 w 416"/>
                <a:gd name="T1" fmla="*/ 0 h 582"/>
                <a:gd name="T2" fmla="*/ 2147483647 w 416"/>
                <a:gd name="T3" fmla="*/ 2147483647 h 582"/>
                <a:gd name="T4" fmla="*/ 1997308539 w 416"/>
                <a:gd name="T5" fmla="*/ 2147483647 h 582"/>
                <a:gd name="T6" fmla="*/ 1415424145 w 416"/>
                <a:gd name="T7" fmla="*/ 2147483647 h 582"/>
                <a:gd name="T8" fmla="*/ 0 w 416"/>
                <a:gd name="T9" fmla="*/ 2147483647 h 582"/>
                <a:gd name="T10" fmla="*/ 1336771916 w 416"/>
                <a:gd name="T11" fmla="*/ 0 h 5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6"/>
                <a:gd name="T19" fmla="*/ 0 h 582"/>
                <a:gd name="T20" fmla="*/ 416 w 416"/>
                <a:gd name="T21" fmla="*/ 582 h 5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6" h="582">
                  <a:moveTo>
                    <a:pt x="170" y="0"/>
                  </a:moveTo>
                  <a:lnTo>
                    <a:pt x="416" y="582"/>
                  </a:lnTo>
                  <a:lnTo>
                    <a:pt x="254" y="582"/>
                  </a:lnTo>
                  <a:lnTo>
                    <a:pt x="180" y="396"/>
                  </a:lnTo>
                  <a:lnTo>
                    <a:pt x="0" y="396"/>
                  </a:lnTo>
                  <a:lnTo>
                    <a:pt x="17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8977626" y="6528874"/>
              <a:ext cx="12899" cy="12884"/>
            </a:xfrm>
            <a:custGeom>
              <a:avLst/>
              <a:gdLst>
                <a:gd name="T0" fmla="*/ 287240651 w 72"/>
                <a:gd name="T1" fmla="*/ 0 h 72"/>
                <a:gd name="T2" fmla="*/ 398918740 w 72"/>
                <a:gd name="T3" fmla="*/ 15968860 h 72"/>
                <a:gd name="T4" fmla="*/ 494665623 w 72"/>
                <a:gd name="T5" fmla="*/ 79764775 h 72"/>
                <a:gd name="T6" fmla="*/ 558470370 w 72"/>
                <a:gd name="T7" fmla="*/ 175498211 h 72"/>
                <a:gd name="T8" fmla="*/ 574441339 w 72"/>
                <a:gd name="T9" fmla="*/ 287160744 h 72"/>
                <a:gd name="T10" fmla="*/ 574441339 w 72"/>
                <a:gd name="T11" fmla="*/ 335027562 h 72"/>
                <a:gd name="T12" fmla="*/ 526567997 w 72"/>
                <a:gd name="T13" fmla="*/ 446690095 h 72"/>
                <a:gd name="T14" fmla="*/ 446792281 w 72"/>
                <a:gd name="T15" fmla="*/ 526454871 h 72"/>
                <a:gd name="T16" fmla="*/ 351045398 w 72"/>
                <a:gd name="T17" fmla="*/ 558352829 h 72"/>
                <a:gd name="T18" fmla="*/ 287240651 w 72"/>
                <a:gd name="T19" fmla="*/ 574321688 h 72"/>
                <a:gd name="T20" fmla="*/ 175522599 w 72"/>
                <a:gd name="T21" fmla="*/ 542423730 h 72"/>
                <a:gd name="T22" fmla="*/ 79775715 w 72"/>
                <a:gd name="T23" fmla="*/ 494556913 h 72"/>
                <a:gd name="T24" fmla="*/ 15971169 w 72"/>
                <a:gd name="T25" fmla="*/ 398823278 h 72"/>
                <a:gd name="T26" fmla="*/ 0 w 72"/>
                <a:gd name="T27" fmla="*/ 287160744 h 72"/>
                <a:gd name="T28" fmla="*/ 0 w 72"/>
                <a:gd name="T29" fmla="*/ 223365028 h 72"/>
                <a:gd name="T30" fmla="*/ 47873542 w 72"/>
                <a:gd name="T31" fmla="*/ 127631393 h 72"/>
                <a:gd name="T32" fmla="*/ 127649257 w 72"/>
                <a:gd name="T33" fmla="*/ 47866818 h 72"/>
                <a:gd name="T34" fmla="*/ 223396141 w 72"/>
                <a:gd name="T35" fmla="*/ 0 h 72"/>
                <a:gd name="T36" fmla="*/ 287240651 w 72"/>
                <a:gd name="T37" fmla="*/ 0 h 72"/>
                <a:gd name="T38" fmla="*/ 287240651 w 72"/>
                <a:gd name="T39" fmla="*/ 47866818 h 72"/>
                <a:gd name="T40" fmla="*/ 207424972 w 72"/>
                <a:gd name="T41" fmla="*/ 63795716 h 72"/>
                <a:gd name="T42" fmla="*/ 79775715 w 72"/>
                <a:gd name="T43" fmla="*/ 191427309 h 72"/>
                <a:gd name="T44" fmla="*/ 63844511 w 72"/>
                <a:gd name="T45" fmla="*/ 287160744 h 72"/>
                <a:gd name="T46" fmla="*/ 127649257 w 72"/>
                <a:gd name="T47" fmla="*/ 446690095 h 72"/>
                <a:gd name="T48" fmla="*/ 239367309 w 72"/>
                <a:gd name="T49" fmla="*/ 510525772 h 72"/>
                <a:gd name="T50" fmla="*/ 287240651 w 72"/>
                <a:gd name="T51" fmla="*/ 526454871 h 72"/>
                <a:gd name="T52" fmla="*/ 382947571 w 72"/>
                <a:gd name="T53" fmla="*/ 510525772 h 72"/>
                <a:gd name="T54" fmla="*/ 494665623 w 72"/>
                <a:gd name="T55" fmla="*/ 382894379 h 72"/>
                <a:gd name="T56" fmla="*/ 510596828 w 72"/>
                <a:gd name="T57" fmla="*/ 287160744 h 72"/>
                <a:gd name="T58" fmla="*/ 446792281 w 72"/>
                <a:gd name="T59" fmla="*/ 111662534 h 72"/>
                <a:gd name="T60" fmla="*/ 335074229 w 72"/>
                <a:gd name="T61" fmla="*/ 47866818 h 72"/>
                <a:gd name="T62" fmla="*/ 287240651 w 72"/>
                <a:gd name="T63" fmla="*/ 47866818 h 72"/>
                <a:gd name="T64" fmla="*/ 175522599 w 72"/>
                <a:gd name="T65" fmla="*/ 446690095 h 72"/>
                <a:gd name="T66" fmla="*/ 175522599 w 72"/>
                <a:gd name="T67" fmla="*/ 127631393 h 72"/>
                <a:gd name="T68" fmla="*/ 271269483 w 72"/>
                <a:gd name="T69" fmla="*/ 127631393 h 72"/>
                <a:gd name="T70" fmla="*/ 382947571 w 72"/>
                <a:gd name="T71" fmla="*/ 143600453 h 72"/>
                <a:gd name="T72" fmla="*/ 398918740 w 72"/>
                <a:gd name="T73" fmla="*/ 175498211 h 72"/>
                <a:gd name="T74" fmla="*/ 398918740 w 72"/>
                <a:gd name="T75" fmla="*/ 223365028 h 72"/>
                <a:gd name="T76" fmla="*/ 382947571 w 72"/>
                <a:gd name="T77" fmla="*/ 271191885 h 72"/>
                <a:gd name="T78" fmla="*/ 351045398 w 72"/>
                <a:gd name="T79" fmla="*/ 287160744 h 72"/>
                <a:gd name="T80" fmla="*/ 382947571 w 72"/>
                <a:gd name="T81" fmla="*/ 319058702 h 72"/>
                <a:gd name="T82" fmla="*/ 398918740 w 72"/>
                <a:gd name="T83" fmla="*/ 366925520 h 72"/>
                <a:gd name="T84" fmla="*/ 351045398 w 72"/>
                <a:gd name="T85" fmla="*/ 446690095 h 72"/>
                <a:gd name="T86" fmla="*/ 335074229 w 72"/>
                <a:gd name="T87" fmla="*/ 366925520 h 72"/>
                <a:gd name="T88" fmla="*/ 319143024 w 72"/>
                <a:gd name="T89" fmla="*/ 335027562 h 72"/>
                <a:gd name="T90" fmla="*/ 239367309 w 72"/>
                <a:gd name="T91" fmla="*/ 319058702 h 72"/>
                <a:gd name="T92" fmla="*/ 239367309 w 72"/>
                <a:gd name="T93" fmla="*/ 271191885 h 72"/>
                <a:gd name="T94" fmla="*/ 271269483 w 72"/>
                <a:gd name="T95" fmla="*/ 271191885 h 72"/>
                <a:gd name="T96" fmla="*/ 335074229 w 72"/>
                <a:gd name="T97" fmla="*/ 239294127 h 72"/>
                <a:gd name="T98" fmla="*/ 351045398 w 72"/>
                <a:gd name="T99" fmla="*/ 223365028 h 72"/>
                <a:gd name="T100" fmla="*/ 335074229 w 72"/>
                <a:gd name="T101" fmla="*/ 175498211 h 72"/>
                <a:gd name="T102" fmla="*/ 271269483 w 72"/>
                <a:gd name="T103" fmla="*/ 159529351 h 72"/>
                <a:gd name="T104" fmla="*/ 239367309 w 72"/>
                <a:gd name="T105" fmla="*/ 175498211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2"/>
                <a:gd name="T160" fmla="*/ 0 h 72"/>
                <a:gd name="T161" fmla="*/ 72 w 7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2" h="72">
                  <a:moveTo>
                    <a:pt x="36" y="0"/>
                  </a:moveTo>
                  <a:lnTo>
                    <a:pt x="36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6" y="6"/>
                  </a:lnTo>
                  <a:lnTo>
                    <a:pt x="62" y="10"/>
                  </a:lnTo>
                  <a:lnTo>
                    <a:pt x="66" y="16"/>
                  </a:lnTo>
                  <a:lnTo>
                    <a:pt x="70" y="22"/>
                  </a:lnTo>
                  <a:lnTo>
                    <a:pt x="72" y="28"/>
                  </a:lnTo>
                  <a:lnTo>
                    <a:pt x="72" y="36"/>
                  </a:lnTo>
                  <a:lnTo>
                    <a:pt x="72" y="42"/>
                  </a:lnTo>
                  <a:lnTo>
                    <a:pt x="70" y="50"/>
                  </a:lnTo>
                  <a:lnTo>
                    <a:pt x="66" y="56"/>
                  </a:lnTo>
                  <a:lnTo>
                    <a:pt x="62" y="62"/>
                  </a:lnTo>
                  <a:lnTo>
                    <a:pt x="56" y="66"/>
                  </a:lnTo>
                  <a:lnTo>
                    <a:pt x="50" y="68"/>
                  </a:lnTo>
                  <a:lnTo>
                    <a:pt x="44" y="70"/>
                  </a:lnTo>
                  <a:lnTo>
                    <a:pt x="36" y="72"/>
                  </a:lnTo>
                  <a:lnTo>
                    <a:pt x="28" y="70"/>
                  </a:lnTo>
                  <a:lnTo>
                    <a:pt x="22" y="68"/>
                  </a:lnTo>
                  <a:lnTo>
                    <a:pt x="16" y="66"/>
                  </a:lnTo>
                  <a:lnTo>
                    <a:pt x="10" y="62"/>
                  </a:lnTo>
                  <a:lnTo>
                    <a:pt x="6" y="56"/>
                  </a:lnTo>
                  <a:lnTo>
                    <a:pt x="2" y="50"/>
                  </a:lnTo>
                  <a:lnTo>
                    <a:pt x="0" y="42"/>
                  </a:lnTo>
                  <a:lnTo>
                    <a:pt x="0" y="36"/>
                  </a:lnTo>
                  <a:lnTo>
                    <a:pt x="0" y="28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36" y="0"/>
                  </a:lnTo>
                  <a:close/>
                  <a:moveTo>
                    <a:pt x="36" y="6"/>
                  </a:moveTo>
                  <a:lnTo>
                    <a:pt x="36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0" y="24"/>
                  </a:lnTo>
                  <a:lnTo>
                    <a:pt x="8" y="36"/>
                  </a:lnTo>
                  <a:lnTo>
                    <a:pt x="10" y="48"/>
                  </a:lnTo>
                  <a:lnTo>
                    <a:pt x="16" y="56"/>
                  </a:lnTo>
                  <a:lnTo>
                    <a:pt x="26" y="64"/>
                  </a:lnTo>
                  <a:lnTo>
                    <a:pt x="30" y="64"/>
                  </a:lnTo>
                  <a:lnTo>
                    <a:pt x="36" y="66"/>
                  </a:lnTo>
                  <a:lnTo>
                    <a:pt x="42" y="66"/>
                  </a:lnTo>
                  <a:lnTo>
                    <a:pt x="48" y="64"/>
                  </a:lnTo>
                  <a:lnTo>
                    <a:pt x="56" y="56"/>
                  </a:lnTo>
                  <a:lnTo>
                    <a:pt x="62" y="48"/>
                  </a:lnTo>
                  <a:lnTo>
                    <a:pt x="64" y="36"/>
                  </a:lnTo>
                  <a:lnTo>
                    <a:pt x="62" y="24"/>
                  </a:lnTo>
                  <a:lnTo>
                    <a:pt x="56" y="14"/>
                  </a:lnTo>
                  <a:lnTo>
                    <a:pt x="48" y="8"/>
                  </a:lnTo>
                  <a:lnTo>
                    <a:pt x="42" y="6"/>
                  </a:lnTo>
                  <a:lnTo>
                    <a:pt x="36" y="6"/>
                  </a:lnTo>
                  <a:close/>
                  <a:moveTo>
                    <a:pt x="30" y="56"/>
                  </a:moveTo>
                  <a:lnTo>
                    <a:pt x="22" y="56"/>
                  </a:lnTo>
                  <a:lnTo>
                    <a:pt x="22" y="16"/>
                  </a:lnTo>
                  <a:lnTo>
                    <a:pt x="34" y="16"/>
                  </a:lnTo>
                  <a:lnTo>
                    <a:pt x="42" y="16"/>
                  </a:lnTo>
                  <a:lnTo>
                    <a:pt x="48" y="18"/>
                  </a:lnTo>
                  <a:lnTo>
                    <a:pt x="50" y="22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8" y="34"/>
                  </a:lnTo>
                  <a:lnTo>
                    <a:pt x="44" y="36"/>
                  </a:lnTo>
                  <a:lnTo>
                    <a:pt x="48" y="40"/>
                  </a:lnTo>
                  <a:lnTo>
                    <a:pt x="50" y="46"/>
                  </a:lnTo>
                  <a:lnTo>
                    <a:pt x="52" y="56"/>
                  </a:lnTo>
                  <a:lnTo>
                    <a:pt x="44" y="56"/>
                  </a:lnTo>
                  <a:lnTo>
                    <a:pt x="42" y="46"/>
                  </a:lnTo>
                  <a:lnTo>
                    <a:pt x="40" y="42"/>
                  </a:lnTo>
                  <a:lnTo>
                    <a:pt x="34" y="40"/>
                  </a:lnTo>
                  <a:lnTo>
                    <a:pt x="30" y="40"/>
                  </a:lnTo>
                  <a:lnTo>
                    <a:pt x="30" y="56"/>
                  </a:lnTo>
                  <a:close/>
                  <a:moveTo>
                    <a:pt x="30" y="34"/>
                  </a:moveTo>
                  <a:lnTo>
                    <a:pt x="34" y="34"/>
                  </a:lnTo>
                  <a:lnTo>
                    <a:pt x="40" y="32"/>
                  </a:lnTo>
                  <a:lnTo>
                    <a:pt x="42" y="30"/>
                  </a:lnTo>
                  <a:lnTo>
                    <a:pt x="44" y="28"/>
                  </a:lnTo>
                  <a:lnTo>
                    <a:pt x="44" y="26"/>
                  </a:lnTo>
                  <a:lnTo>
                    <a:pt x="42" y="22"/>
                  </a:lnTo>
                  <a:lnTo>
                    <a:pt x="38" y="22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3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1088291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dobe/glsl2agal" TargetMode="External"/><Relationship Id="rId3" Type="http://schemas.openxmlformats.org/officeDocument/2006/relationships/hyperlink" Target="http://adobe.github.io/glsl2aga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mac/alcextra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mac/alcexamples" TargetMode="External"/><Relationship Id="rId4" Type="http://schemas.openxmlformats.org/officeDocument/2006/relationships/image" Target="../media/image14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1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hyperlink" Target="https://github.com/adobe/GLS3D" TargetMode="External"/><Relationship Id="rId5" Type="http://schemas.openxmlformats.org/officeDocument/2006/relationships/hyperlink" Target="http://www.cmodule.org/nehe/" TargetMode="External"/><Relationship Id="rId6" Type="http://schemas.openxmlformats.org/officeDocument/2006/relationships/hyperlink" Target="https://github.com/alexmac/alcfreeglut" TargetMode="External"/><Relationship Id="rId7" Type="http://schemas.openxmlformats.org/officeDocument/2006/relationships/hyperlink" Target="http://www.cmodule.org/neverball/" TargetMode="External"/><Relationship Id="rId8" Type="http://schemas.openxmlformats.org/officeDocument/2006/relationships/image" Target="../media/image1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C++ to Flash: The Power of the Adobe Flash C++ Compiler</a:t>
            </a:r>
          </a:p>
        </p:txBody>
      </p:sp>
      <p:sp>
        <p:nvSpPr>
          <p:cNvPr id="35" name="Subtitle 3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Alexander Macdonald  |  Sr. Computer Scientist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13266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 - shaders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OpenGL </a:t>
            </a:r>
            <a:r>
              <a:rPr lang="en-US" dirty="0" smtClean="0">
                <a:sym typeface="Wingdings"/>
              </a:rPr>
              <a:t> GLSL (source)</a:t>
            </a:r>
          </a:p>
          <a:p>
            <a:r>
              <a:rPr lang="en-US" dirty="0" smtClean="0">
                <a:sym typeface="Wingdings"/>
              </a:rPr>
              <a:t>Stage3D  AGAL (bytecode)</a:t>
            </a:r>
          </a:p>
          <a:p>
            <a:r>
              <a:rPr lang="en-US" dirty="0"/>
              <a:t>GLSL To AGAL</a:t>
            </a:r>
          </a:p>
          <a:p>
            <a:pPr lvl="1"/>
            <a:r>
              <a:rPr lang="en-US" dirty="0">
                <a:hlinkClick r:id="rId2"/>
              </a:rPr>
              <a:t>https://github.com/adobe/glsl2agal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http://adobe.github.io/glsl2agal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r>
              <a:rPr lang="en-US" dirty="0" smtClean="0"/>
              <a:t>DEMO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61"/>
    </mc:Choice>
    <mc:Fallback xmlns="">
      <p:transition xmlns:p14="http://schemas.microsoft.com/office/powerpoint/2010/main" spd="slow" advTm="681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Porting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cases:</a:t>
            </a:r>
          </a:p>
          <a:p>
            <a:pPr lvl="1"/>
            <a:r>
              <a:rPr lang="en-US" dirty="0" smtClean="0"/>
              <a:t>Self contained / middle-ware (e.g. </a:t>
            </a:r>
            <a:r>
              <a:rPr lang="en-US" dirty="0" err="1" smtClean="0"/>
              <a:t>libjpeg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Bottom of the stack / hardware-abstraction (e.g. OpenGL)</a:t>
            </a:r>
          </a:p>
          <a:p>
            <a:r>
              <a:rPr lang="en-US" dirty="0" smtClean="0"/>
              <a:t>1:</a:t>
            </a:r>
          </a:p>
          <a:p>
            <a:pPr lvl="1"/>
            <a:r>
              <a:rPr lang="en-US" dirty="0" smtClean="0"/>
              <a:t>Should compile without modification</a:t>
            </a:r>
          </a:p>
          <a:p>
            <a:pPr lvl="1"/>
            <a:r>
              <a:rPr lang="en-US" dirty="0" smtClean="0"/>
              <a:t>Need to specify the “target triple” for FlasCC: avm2-unknown-freebsd8</a:t>
            </a:r>
          </a:p>
          <a:p>
            <a:pPr lvl="1"/>
            <a:r>
              <a:rPr lang="en-US" dirty="0" smtClean="0"/>
              <a:t>Compile to </a:t>
            </a:r>
            <a:r>
              <a:rPr lang="en-US" dirty="0" err="1" smtClean="0"/>
              <a:t>bitcode</a:t>
            </a:r>
            <a:r>
              <a:rPr lang="en-US" dirty="0" smtClean="0"/>
              <a:t> for performance (-O4) or ABC for quicker link times</a:t>
            </a:r>
          </a:p>
          <a:p>
            <a:r>
              <a:rPr lang="en-US" dirty="0" smtClean="0"/>
              <a:t>2:</a:t>
            </a:r>
          </a:p>
          <a:p>
            <a:pPr lvl="1"/>
            <a:r>
              <a:rPr lang="en-US" dirty="0" smtClean="0"/>
              <a:t>Same as 1, but code needs to be modified</a:t>
            </a:r>
          </a:p>
          <a:p>
            <a:pPr lvl="1"/>
            <a:r>
              <a:rPr lang="en-US" dirty="0" smtClean="0"/>
              <a:t>Most libraries have some concept of a “backend”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the </a:t>
            </a:r>
            <a:r>
              <a:rPr lang="en-US" dirty="0" smtClean="0"/>
              <a:t>__AVM2__ or __FLASHPLAYER__ macro to add conditionally compiled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98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39"/>
    </mc:Choice>
    <mc:Fallback xmlns="">
      <p:transition xmlns:p14="http://schemas.microsoft.com/office/powerpoint/2010/main" spd="slow" advTm="1325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https://github.com/alexmac/</a:t>
            </a:r>
            <a:r>
              <a:rPr lang="en-US" dirty="0" smtClean="0">
                <a:hlinkClick r:id="rId2"/>
              </a:rPr>
              <a:t>alcextra</a:t>
            </a:r>
            <a:endParaRPr lang="en-US" dirty="0" smtClean="0"/>
          </a:p>
          <a:p>
            <a:pPr lvl="1"/>
            <a:r>
              <a:rPr lang="en-US" dirty="0" err="1" smtClean="0"/>
              <a:t>SDL_image</a:t>
            </a:r>
            <a:r>
              <a:rPr lang="en-US" dirty="0" smtClean="0"/>
              <a:t> / </a:t>
            </a:r>
            <a:r>
              <a:rPr lang="en-US" dirty="0" err="1" smtClean="0"/>
              <a:t>SDL_ttf</a:t>
            </a:r>
            <a:endParaRPr lang="en-US" dirty="0" smtClean="0"/>
          </a:p>
          <a:p>
            <a:pPr lvl="1"/>
            <a:r>
              <a:rPr lang="en-US" dirty="0" err="1" smtClean="0"/>
              <a:t>Aalib</a:t>
            </a:r>
            <a:endParaRPr lang="en-US" dirty="0" smtClean="0"/>
          </a:p>
          <a:p>
            <a:pPr lvl="1"/>
            <a:r>
              <a:rPr lang="en-US" dirty="0" smtClean="0"/>
              <a:t>Eigen</a:t>
            </a:r>
          </a:p>
          <a:p>
            <a:pPr lvl="1"/>
            <a:r>
              <a:rPr lang="en-US" dirty="0" err="1" smtClean="0"/>
              <a:t>Freetype</a:t>
            </a:r>
            <a:endParaRPr lang="en-US" dirty="0" smtClean="0"/>
          </a:p>
          <a:p>
            <a:pPr lvl="1"/>
            <a:r>
              <a:rPr lang="en-US" dirty="0" err="1" smtClean="0"/>
              <a:t>Giflib</a:t>
            </a:r>
            <a:endParaRPr lang="en-US" dirty="0" smtClean="0"/>
          </a:p>
          <a:p>
            <a:pPr lvl="1"/>
            <a:r>
              <a:rPr lang="en-US" dirty="0" err="1" smtClean="0"/>
              <a:t>Gmp</a:t>
            </a:r>
            <a:endParaRPr lang="en-US" dirty="0" smtClean="0"/>
          </a:p>
          <a:p>
            <a:pPr lvl="1"/>
            <a:r>
              <a:rPr lang="en-US" dirty="0" err="1" smtClean="0"/>
              <a:t>Iconv</a:t>
            </a:r>
            <a:endParaRPr lang="en-US" dirty="0" smtClean="0"/>
          </a:p>
          <a:p>
            <a:pPr lvl="1"/>
            <a:r>
              <a:rPr lang="en-US" dirty="0" err="1" smtClean="0"/>
              <a:t>Libogg</a:t>
            </a:r>
            <a:r>
              <a:rPr lang="en-US" dirty="0" smtClean="0"/>
              <a:t>, </a:t>
            </a:r>
            <a:r>
              <a:rPr lang="en-US" dirty="0" err="1" smtClean="0"/>
              <a:t>Libvorbis</a:t>
            </a:r>
            <a:endParaRPr lang="en-US" dirty="0" smtClean="0"/>
          </a:p>
          <a:p>
            <a:pPr lvl="1"/>
            <a:r>
              <a:rPr lang="en-US" dirty="0" err="1" smtClean="0"/>
              <a:t>Libwebp</a:t>
            </a:r>
            <a:endParaRPr lang="en-US" dirty="0" smtClean="0"/>
          </a:p>
          <a:p>
            <a:pPr lvl="1"/>
            <a:r>
              <a:rPr lang="en-US" dirty="0" err="1" smtClean="0"/>
              <a:t>Ncurses</a:t>
            </a:r>
            <a:endParaRPr lang="en-US" dirty="0" smtClean="0"/>
          </a:p>
          <a:p>
            <a:pPr lvl="1"/>
            <a:r>
              <a:rPr lang="en-US" dirty="0" err="1" smtClean="0"/>
              <a:t>Protobuf</a:t>
            </a:r>
            <a:endParaRPr lang="en-US" dirty="0" smtClean="0"/>
          </a:p>
          <a:p>
            <a:r>
              <a:rPr lang="en-US" dirty="0" smtClean="0"/>
              <a:t>DEMO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2"/>
    </mc:Choice>
    <mc:Fallback xmlns="">
      <p:transition xmlns:p14="http://schemas.microsoft.com/office/powerpoint/2010/main" spd="slow" advTm="187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Pre-Loader</a:t>
            </a:r>
          </a:p>
          <a:p>
            <a:pPr lvl="1"/>
            <a:r>
              <a:rPr lang="en-US" dirty="0"/>
              <a:t>FlasCC default </a:t>
            </a:r>
            <a:r>
              <a:rPr lang="en-US" dirty="0" err="1"/>
              <a:t>preloader</a:t>
            </a:r>
            <a:r>
              <a:rPr lang="en-US" dirty="0"/>
              <a:t> can be replaced</a:t>
            </a:r>
          </a:p>
          <a:p>
            <a:pPr lvl="1"/>
            <a:r>
              <a:rPr lang="en-US" dirty="0"/>
              <a:t>Code for the default included in the SDK</a:t>
            </a:r>
          </a:p>
          <a:p>
            <a:r>
              <a:rPr lang="en-US" dirty="0" err="1" smtClean="0"/>
              <a:t>Console.as</a:t>
            </a:r>
            <a:endParaRPr lang="en-US" dirty="0" smtClean="0"/>
          </a:p>
          <a:p>
            <a:pPr lvl="1"/>
            <a:r>
              <a:rPr lang="en-US" dirty="0" smtClean="0"/>
              <a:t>The root sprite class that Flash instantiates.</a:t>
            </a:r>
          </a:p>
          <a:p>
            <a:pPr lvl="1"/>
            <a:r>
              <a:rPr lang="en-US" dirty="0" smtClean="0"/>
              <a:t>Good place to perform input handling, stage3D setup</a:t>
            </a:r>
          </a:p>
          <a:p>
            <a:pPr lvl="1"/>
            <a:r>
              <a:rPr lang="en-US" dirty="0" smtClean="0"/>
              <a:t>Register an </a:t>
            </a:r>
            <a:r>
              <a:rPr lang="en-US" dirty="0" err="1" smtClean="0"/>
              <a:t>enterFrame</a:t>
            </a:r>
            <a:r>
              <a:rPr lang="en-US" dirty="0" smtClean="0"/>
              <a:t> handler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31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98"/>
    </mc:Choice>
    <mc:Fallback xmlns="">
      <p:transition xmlns:p14="http://schemas.microsoft.com/office/powerpoint/2010/main" spd="slow" advTm="6279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2272" y="1730375"/>
            <a:ext cx="5890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D6706"/>
                </a:solidFill>
                <a:latin typeface="Monaco"/>
                <a:cs typeface="Monaco"/>
              </a:rPr>
              <a:t>#</a:t>
            </a:r>
            <a:r>
              <a:rPr lang="en-US" dirty="0">
                <a:solidFill>
                  <a:srgbClr val="AD6706"/>
                </a:solidFill>
                <a:latin typeface="Monaco"/>
                <a:cs typeface="Monaco"/>
              </a:rPr>
              <a:t>include &lt;</a:t>
            </a:r>
            <a:r>
              <a:rPr lang="en-US" dirty="0" err="1">
                <a:solidFill>
                  <a:srgbClr val="AD6706"/>
                </a:solidFill>
                <a:latin typeface="Monaco"/>
                <a:cs typeface="Monaco"/>
              </a:rPr>
              <a:t>stdio.h</a:t>
            </a:r>
            <a:r>
              <a:rPr lang="en-US" dirty="0" smtClean="0">
                <a:solidFill>
                  <a:srgbClr val="AD6706"/>
                </a:solidFill>
                <a:latin typeface="Monaco"/>
                <a:cs typeface="Monaco"/>
              </a:rPr>
              <a:t>&gt;</a:t>
            </a:r>
          </a:p>
          <a:p>
            <a:endParaRPr lang="en-US" dirty="0">
              <a:solidFill>
                <a:prstClr val="black"/>
              </a:solidFill>
              <a:latin typeface="Monaco"/>
              <a:cs typeface="Monaco"/>
            </a:endParaRPr>
          </a:p>
          <a:p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</a:p>
          <a:p>
            <a:r>
              <a:rPr lang="en-US" b="1" dirty="0" err="1" smtClean="0">
                <a:solidFill>
                  <a:srgbClr val="0F7003"/>
                </a:solidFill>
                <a:latin typeface="Monaco"/>
                <a:cs typeface="Monaco"/>
              </a:rPr>
              <a:t>struct</a:t>
            </a:r>
            <a:r>
              <a:rPr lang="en-US" dirty="0" smtClean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Foo {</a:t>
            </a:r>
          </a:p>
          <a:p>
            <a:r>
              <a:rPr lang="nl-NL" dirty="0" smtClean="0">
                <a:solidFill>
                  <a:prstClr val="black"/>
                </a:solidFill>
                <a:latin typeface="Monaco"/>
                <a:cs typeface="Monaco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Monaco"/>
                <a:cs typeface="Monaco"/>
              </a:rPr>
              <a:t>Foo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() { </a:t>
            </a:r>
            <a:r>
              <a:rPr lang="nl-NL" dirty="0" err="1">
                <a:solidFill>
                  <a:prstClr val="black"/>
                </a:solidFill>
                <a:latin typeface="Monaco"/>
                <a:cs typeface="Monaco"/>
              </a:rPr>
              <a:t>printf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nl-NL" dirty="0" err="1">
                <a:solidFill>
                  <a:srgbClr val="A90E1A"/>
                </a:solidFill>
                <a:latin typeface="Monaco"/>
                <a:cs typeface="Monaco"/>
              </a:rPr>
              <a:t>Foo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 </a:t>
            </a:r>
            <a:r>
              <a:rPr lang="nl-NL" dirty="0" err="1">
                <a:solidFill>
                  <a:srgbClr val="A90E1A"/>
                </a:solidFill>
                <a:latin typeface="Monaco"/>
                <a:cs typeface="Monaco"/>
              </a:rPr>
              <a:t>ctor</a:t>
            </a:r>
            <a:r>
              <a:rPr lang="nl-NL" b="1" dirty="0">
                <a:solidFill>
                  <a:srgbClr val="AB521B"/>
                </a:solidFill>
                <a:latin typeface="Monaco"/>
                <a:cs typeface="Monaco"/>
              </a:rPr>
              <a:t>\n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); }</a:t>
            </a:r>
          </a:p>
          <a:p>
            <a:r>
              <a:rPr lang="nl-NL" dirty="0" smtClean="0">
                <a:solidFill>
                  <a:prstClr val="black"/>
                </a:solidFill>
                <a:latin typeface="Monaco"/>
                <a:cs typeface="Monaco"/>
              </a:rPr>
              <a:t>    </a:t>
            </a:r>
            <a:r>
              <a:rPr lang="nl-NL" dirty="0">
                <a:solidFill>
                  <a:srgbClr val="535353"/>
                </a:solidFill>
                <a:latin typeface="Monaco"/>
                <a:cs typeface="Monaco"/>
              </a:rPr>
              <a:t>~</a:t>
            </a:r>
            <a:r>
              <a:rPr lang="nl-NL" dirty="0" err="1">
                <a:solidFill>
                  <a:prstClr val="black"/>
                </a:solidFill>
                <a:latin typeface="Monaco"/>
                <a:cs typeface="Monaco"/>
              </a:rPr>
              <a:t>Foo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() { </a:t>
            </a:r>
            <a:r>
              <a:rPr lang="nl-NL" dirty="0" err="1">
                <a:solidFill>
                  <a:prstClr val="black"/>
                </a:solidFill>
                <a:latin typeface="Monaco"/>
                <a:cs typeface="Monaco"/>
              </a:rPr>
              <a:t>printf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nl-NL" dirty="0" err="1">
                <a:solidFill>
                  <a:srgbClr val="A90E1A"/>
                </a:solidFill>
                <a:latin typeface="Monaco"/>
                <a:cs typeface="Monaco"/>
              </a:rPr>
              <a:t>Foo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 </a:t>
            </a:r>
            <a:r>
              <a:rPr lang="nl-NL" dirty="0" err="1">
                <a:solidFill>
                  <a:srgbClr val="A90E1A"/>
                </a:solidFill>
                <a:latin typeface="Monaco"/>
                <a:cs typeface="Monaco"/>
              </a:rPr>
              <a:t>dtor</a:t>
            </a:r>
            <a:r>
              <a:rPr lang="nl-NL" b="1" dirty="0">
                <a:solidFill>
                  <a:srgbClr val="AB521B"/>
                </a:solidFill>
                <a:latin typeface="Monaco"/>
                <a:cs typeface="Monaco"/>
              </a:rPr>
              <a:t>\n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); }</a:t>
            </a:r>
          </a:p>
          <a:p>
            <a:r>
              <a:rPr lang="nl-NL" dirty="0" smtClean="0">
                <a:solidFill>
                  <a:prstClr val="black"/>
                </a:solidFill>
                <a:latin typeface="Monaco"/>
                <a:cs typeface="Monaco"/>
              </a:rPr>
              <a:t>}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;</a:t>
            </a:r>
          </a:p>
          <a:p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</a:p>
          <a:p>
            <a:r>
              <a:rPr lang="nl-NL" dirty="0" err="1" smtClean="0">
                <a:solidFill>
                  <a:prstClr val="black"/>
                </a:solidFill>
                <a:latin typeface="Monaco"/>
                <a:cs typeface="Monaco"/>
              </a:rPr>
              <a:t>Foo</a:t>
            </a:r>
            <a:r>
              <a:rPr lang="nl-NL" dirty="0" smtClean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x;</a:t>
            </a:r>
          </a:p>
          <a:p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</a:p>
          <a:p>
            <a:r>
              <a:rPr lang="fr-FR" dirty="0" err="1" smtClean="0">
                <a:solidFill>
                  <a:srgbClr val="9E0031"/>
                </a:solidFill>
                <a:latin typeface="Monaco"/>
                <a:cs typeface="Monaco"/>
              </a:rPr>
              <a:t>int</a:t>
            </a:r>
            <a:r>
              <a:rPr lang="fr-FR" dirty="0" smtClean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fr-FR" dirty="0">
                <a:solidFill>
                  <a:prstClr val="black"/>
                </a:solidFill>
                <a:latin typeface="Monaco"/>
                <a:cs typeface="Monaco"/>
              </a:rPr>
              <a:t>main() {</a:t>
            </a:r>
          </a:p>
          <a:p>
            <a:r>
              <a:rPr lang="fr-FR" dirty="0" smtClean="0">
                <a:solidFill>
                  <a:prstClr val="black"/>
                </a:solidFill>
                <a:latin typeface="Monaco"/>
                <a:cs typeface="Monaco"/>
              </a:rPr>
              <a:t>    </a:t>
            </a:r>
            <a:r>
              <a:rPr lang="fr-FR" dirty="0" err="1">
                <a:solidFill>
                  <a:prstClr val="black"/>
                </a:solidFill>
                <a:latin typeface="Monaco"/>
                <a:cs typeface="Monaco"/>
              </a:rPr>
              <a:t>printf</a:t>
            </a:r>
            <a:r>
              <a:rPr lang="fr-FR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fr-FR" dirty="0">
                <a:solidFill>
                  <a:srgbClr val="A90E1A"/>
                </a:solidFill>
                <a:latin typeface="Monaco"/>
                <a:cs typeface="Monaco"/>
              </a:rPr>
              <a:t>"Hello World</a:t>
            </a:r>
            <a:r>
              <a:rPr lang="fr-FR" b="1" dirty="0">
                <a:solidFill>
                  <a:srgbClr val="AB521B"/>
                </a:solidFill>
                <a:latin typeface="Monaco"/>
                <a:cs typeface="Monaco"/>
              </a:rPr>
              <a:t>\n</a:t>
            </a:r>
            <a:r>
              <a:rPr lang="fr-FR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fr-FR" dirty="0">
                <a:solidFill>
                  <a:prstClr val="black"/>
                </a:solidFill>
                <a:latin typeface="Monaco"/>
                <a:cs typeface="Monaco"/>
              </a:rPr>
              <a:t>)</a:t>
            </a:r>
            <a:r>
              <a:rPr lang="fr-FR" dirty="0" smtClean="0">
                <a:solidFill>
                  <a:prstClr val="black"/>
                </a:solidFill>
                <a:latin typeface="Monaco"/>
                <a:cs typeface="Monaco"/>
              </a:rPr>
              <a:t>;</a:t>
            </a:r>
          </a:p>
          <a:p>
            <a:r>
              <a:rPr lang="fr-FR" dirty="0" smtClean="0">
                <a:solidFill>
                  <a:prstClr val="black"/>
                </a:solidFill>
                <a:latin typeface="Monaco"/>
                <a:cs typeface="Monaco"/>
              </a:rPr>
              <a:t>}</a:t>
            </a:r>
            <a:endParaRPr lang="en-US" dirty="0">
              <a:latin typeface="Monaco"/>
              <a:cs typeface="Monaco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18661" y="3144538"/>
            <a:ext cx="4889818" cy="923330"/>
            <a:chOff x="6318661" y="3144538"/>
            <a:chExt cx="4889818" cy="923330"/>
          </a:xfrm>
        </p:grpSpPr>
        <p:sp>
          <p:nvSpPr>
            <p:cNvPr id="7" name="TextBox 6"/>
            <p:cNvSpPr txBox="1"/>
            <p:nvPr/>
          </p:nvSpPr>
          <p:spPr>
            <a:xfrm>
              <a:off x="9049338" y="3144538"/>
              <a:ext cx="21591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/>
                  <a:cs typeface="Monaco"/>
                </a:rPr>
                <a:t>Foo </a:t>
              </a:r>
              <a:r>
                <a:rPr lang="en-US" dirty="0" err="1">
                  <a:latin typeface="Monaco"/>
                  <a:cs typeface="Monaco"/>
                </a:rPr>
                <a:t>ctor</a:t>
              </a:r>
              <a:endParaRPr lang="en-US" dirty="0">
                <a:latin typeface="Monaco"/>
                <a:cs typeface="Monaco"/>
              </a:endParaRPr>
            </a:p>
            <a:p>
              <a:r>
                <a:rPr lang="en-US" dirty="0">
                  <a:latin typeface="Monaco"/>
                  <a:cs typeface="Monaco"/>
                </a:rPr>
                <a:t>Hello World</a:t>
              </a:r>
            </a:p>
            <a:p>
              <a:r>
                <a:rPr lang="en-US" dirty="0">
                  <a:latin typeface="Monaco"/>
                  <a:cs typeface="Monaco"/>
                </a:rPr>
                <a:t>Foo </a:t>
              </a:r>
              <a:r>
                <a:rPr lang="en-US" dirty="0" err="1">
                  <a:latin typeface="Monaco"/>
                  <a:cs typeface="Monaco"/>
                </a:rPr>
                <a:t>dtor</a:t>
              </a:r>
              <a:endParaRPr lang="en-US" dirty="0">
                <a:latin typeface="Monaco"/>
                <a:cs typeface="Monaco"/>
              </a:endParaRPr>
            </a:p>
          </p:txBody>
        </p:sp>
        <p:cxnSp>
          <p:nvCxnSpPr>
            <p:cNvPr id="10" name="Elbow Connector 9"/>
            <p:cNvCxnSpPr/>
            <p:nvPr/>
          </p:nvCxnSpPr>
          <p:spPr>
            <a:xfrm>
              <a:off x="6318661" y="3620789"/>
              <a:ext cx="2727500" cy="12700"/>
            </a:xfrm>
            <a:prstGeom prst="bentConnector3">
              <a:avLst>
                <a:gd name="adj1" fmla="val 50000"/>
              </a:avLst>
            </a:prstGeom>
            <a:ln w="76200" cmpd="sng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880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62"/>
    </mc:Choice>
    <mc:Fallback xmlns="">
      <p:transition xmlns:p14="http://schemas.microsoft.com/office/powerpoint/2010/main" spd="slow" advTm="778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main() – AS3_GoAsync()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2272" y="1730375"/>
            <a:ext cx="5890008" cy="4001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D6706"/>
                </a:solidFill>
                <a:latin typeface="Monaco"/>
                <a:cs typeface="Monaco"/>
              </a:rPr>
              <a:t>#</a:t>
            </a:r>
            <a:r>
              <a:rPr lang="en-US" dirty="0">
                <a:solidFill>
                  <a:srgbClr val="AD6706"/>
                </a:solidFill>
                <a:latin typeface="Monaco"/>
                <a:cs typeface="Monaco"/>
              </a:rPr>
              <a:t>include &lt;</a:t>
            </a:r>
            <a:r>
              <a:rPr lang="en-US" dirty="0" err="1">
                <a:solidFill>
                  <a:srgbClr val="AD6706"/>
                </a:solidFill>
                <a:latin typeface="Monaco"/>
                <a:cs typeface="Monaco"/>
              </a:rPr>
              <a:t>stdio.h</a:t>
            </a:r>
            <a:r>
              <a:rPr lang="en-US" dirty="0" smtClean="0">
                <a:solidFill>
                  <a:srgbClr val="AD6706"/>
                </a:solidFill>
                <a:latin typeface="Monaco"/>
                <a:cs typeface="Monaco"/>
              </a:rPr>
              <a:t>&gt;</a:t>
            </a:r>
          </a:p>
          <a:p>
            <a:r>
              <a:rPr lang="en-US" dirty="0" smtClean="0">
                <a:solidFill>
                  <a:srgbClr val="AD6706"/>
                </a:solidFill>
                <a:latin typeface="Monaco"/>
                <a:cs typeface="Monaco"/>
              </a:rPr>
              <a:t>#include &lt;AS3/AS3.h&gt;</a:t>
            </a:r>
            <a:endParaRPr lang="en-US" dirty="0">
              <a:solidFill>
                <a:prstClr val="black"/>
              </a:solidFill>
              <a:latin typeface="Monaco"/>
              <a:cs typeface="Monaco"/>
            </a:endParaRPr>
          </a:p>
          <a:p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</a:p>
          <a:p>
            <a:r>
              <a:rPr lang="en-US" b="1" dirty="0" err="1" smtClean="0">
                <a:solidFill>
                  <a:srgbClr val="0F7003"/>
                </a:solidFill>
                <a:latin typeface="Monaco"/>
                <a:cs typeface="Monaco"/>
              </a:rPr>
              <a:t>struct</a:t>
            </a:r>
            <a:r>
              <a:rPr lang="en-US" dirty="0" smtClean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/>
                <a:cs typeface="Monaco"/>
              </a:rPr>
              <a:t>Foo {</a:t>
            </a:r>
          </a:p>
          <a:p>
            <a:r>
              <a:rPr lang="nl-NL" dirty="0" smtClean="0">
                <a:solidFill>
                  <a:prstClr val="black"/>
                </a:solidFill>
                <a:latin typeface="Monaco"/>
                <a:cs typeface="Monaco"/>
              </a:rPr>
              <a:t>    </a:t>
            </a:r>
            <a:r>
              <a:rPr lang="nl-NL" dirty="0" err="1">
                <a:solidFill>
                  <a:prstClr val="black"/>
                </a:solidFill>
                <a:latin typeface="Monaco"/>
                <a:cs typeface="Monaco"/>
              </a:rPr>
              <a:t>Foo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() { </a:t>
            </a:r>
            <a:r>
              <a:rPr lang="nl-NL" dirty="0" err="1">
                <a:solidFill>
                  <a:prstClr val="black"/>
                </a:solidFill>
                <a:latin typeface="Monaco"/>
                <a:cs typeface="Monaco"/>
              </a:rPr>
              <a:t>printf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nl-NL" dirty="0" err="1">
                <a:solidFill>
                  <a:srgbClr val="A90E1A"/>
                </a:solidFill>
                <a:latin typeface="Monaco"/>
                <a:cs typeface="Monaco"/>
              </a:rPr>
              <a:t>Foo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 </a:t>
            </a:r>
            <a:r>
              <a:rPr lang="nl-NL" dirty="0" err="1">
                <a:solidFill>
                  <a:srgbClr val="A90E1A"/>
                </a:solidFill>
                <a:latin typeface="Monaco"/>
                <a:cs typeface="Monaco"/>
              </a:rPr>
              <a:t>ctor</a:t>
            </a:r>
            <a:r>
              <a:rPr lang="nl-NL" b="1" dirty="0">
                <a:solidFill>
                  <a:srgbClr val="AB521B"/>
                </a:solidFill>
                <a:latin typeface="Monaco"/>
                <a:cs typeface="Monaco"/>
              </a:rPr>
              <a:t>\n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); }</a:t>
            </a:r>
          </a:p>
          <a:p>
            <a:r>
              <a:rPr lang="nl-NL" dirty="0" smtClean="0">
                <a:solidFill>
                  <a:prstClr val="black"/>
                </a:solidFill>
                <a:latin typeface="Monaco"/>
                <a:cs typeface="Monaco"/>
              </a:rPr>
              <a:t>    </a:t>
            </a:r>
            <a:r>
              <a:rPr lang="nl-NL" dirty="0">
                <a:solidFill>
                  <a:srgbClr val="535353"/>
                </a:solidFill>
                <a:latin typeface="Monaco"/>
                <a:cs typeface="Monaco"/>
              </a:rPr>
              <a:t>~</a:t>
            </a:r>
            <a:r>
              <a:rPr lang="nl-NL" dirty="0" err="1">
                <a:solidFill>
                  <a:prstClr val="black"/>
                </a:solidFill>
                <a:latin typeface="Monaco"/>
                <a:cs typeface="Monaco"/>
              </a:rPr>
              <a:t>Foo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() { </a:t>
            </a:r>
            <a:r>
              <a:rPr lang="nl-NL" dirty="0" err="1">
                <a:solidFill>
                  <a:prstClr val="black"/>
                </a:solidFill>
                <a:latin typeface="Monaco"/>
                <a:cs typeface="Monaco"/>
              </a:rPr>
              <a:t>printf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nl-NL" dirty="0" err="1">
                <a:solidFill>
                  <a:srgbClr val="A90E1A"/>
                </a:solidFill>
                <a:latin typeface="Monaco"/>
                <a:cs typeface="Monaco"/>
              </a:rPr>
              <a:t>Foo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 </a:t>
            </a:r>
            <a:r>
              <a:rPr lang="nl-NL" dirty="0" err="1">
                <a:solidFill>
                  <a:srgbClr val="A90E1A"/>
                </a:solidFill>
                <a:latin typeface="Monaco"/>
                <a:cs typeface="Monaco"/>
              </a:rPr>
              <a:t>dtor</a:t>
            </a:r>
            <a:r>
              <a:rPr lang="nl-NL" b="1" dirty="0">
                <a:solidFill>
                  <a:srgbClr val="AB521B"/>
                </a:solidFill>
                <a:latin typeface="Monaco"/>
                <a:cs typeface="Monaco"/>
              </a:rPr>
              <a:t>\n</a:t>
            </a:r>
            <a:r>
              <a:rPr lang="nl-NL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); }</a:t>
            </a:r>
          </a:p>
          <a:p>
            <a:r>
              <a:rPr lang="nl-NL" dirty="0" smtClean="0">
                <a:solidFill>
                  <a:prstClr val="black"/>
                </a:solidFill>
                <a:latin typeface="Monaco"/>
                <a:cs typeface="Monaco"/>
              </a:rPr>
              <a:t>}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;</a:t>
            </a:r>
          </a:p>
          <a:p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</a:p>
          <a:p>
            <a:r>
              <a:rPr lang="nl-NL" dirty="0" err="1" smtClean="0">
                <a:solidFill>
                  <a:prstClr val="black"/>
                </a:solidFill>
                <a:latin typeface="Monaco"/>
                <a:cs typeface="Monaco"/>
              </a:rPr>
              <a:t>Foo</a:t>
            </a:r>
            <a:r>
              <a:rPr lang="nl-NL" dirty="0" smtClean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x;</a:t>
            </a:r>
          </a:p>
          <a:p>
            <a:r>
              <a:rPr lang="nl-NL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</a:p>
          <a:p>
            <a:r>
              <a:rPr lang="fr-FR" dirty="0" err="1" smtClean="0">
                <a:solidFill>
                  <a:srgbClr val="9E0031"/>
                </a:solidFill>
                <a:latin typeface="Monaco"/>
                <a:cs typeface="Monaco"/>
              </a:rPr>
              <a:t>int</a:t>
            </a:r>
            <a:r>
              <a:rPr lang="fr-FR" dirty="0" smtClean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fr-FR" dirty="0">
                <a:solidFill>
                  <a:prstClr val="black"/>
                </a:solidFill>
                <a:latin typeface="Monaco"/>
                <a:cs typeface="Monaco"/>
              </a:rPr>
              <a:t>main() {</a:t>
            </a:r>
          </a:p>
          <a:p>
            <a:r>
              <a:rPr lang="fr-FR" dirty="0" smtClean="0">
                <a:solidFill>
                  <a:prstClr val="black"/>
                </a:solidFill>
                <a:latin typeface="Monaco"/>
                <a:cs typeface="Monaco"/>
              </a:rPr>
              <a:t>    </a:t>
            </a:r>
            <a:r>
              <a:rPr lang="fr-FR" dirty="0" err="1">
                <a:solidFill>
                  <a:prstClr val="black"/>
                </a:solidFill>
                <a:latin typeface="Monaco"/>
                <a:cs typeface="Monaco"/>
              </a:rPr>
              <a:t>printf</a:t>
            </a:r>
            <a:r>
              <a:rPr lang="fr-FR" dirty="0">
                <a:solidFill>
                  <a:prstClr val="black"/>
                </a:solidFill>
                <a:latin typeface="Monaco"/>
                <a:cs typeface="Monaco"/>
              </a:rPr>
              <a:t>(</a:t>
            </a:r>
            <a:r>
              <a:rPr lang="fr-FR" dirty="0">
                <a:solidFill>
                  <a:srgbClr val="A90E1A"/>
                </a:solidFill>
                <a:latin typeface="Monaco"/>
                <a:cs typeface="Monaco"/>
              </a:rPr>
              <a:t>"Hello World</a:t>
            </a:r>
            <a:r>
              <a:rPr lang="fr-FR" b="1" dirty="0">
                <a:solidFill>
                  <a:srgbClr val="AB521B"/>
                </a:solidFill>
                <a:latin typeface="Monaco"/>
                <a:cs typeface="Monaco"/>
              </a:rPr>
              <a:t>\n</a:t>
            </a:r>
            <a:r>
              <a:rPr lang="fr-FR" dirty="0">
                <a:solidFill>
                  <a:srgbClr val="A90E1A"/>
                </a:solidFill>
                <a:latin typeface="Monaco"/>
                <a:cs typeface="Monaco"/>
              </a:rPr>
              <a:t>"</a:t>
            </a:r>
            <a:r>
              <a:rPr lang="fr-FR" dirty="0">
                <a:solidFill>
                  <a:prstClr val="black"/>
                </a:solidFill>
                <a:latin typeface="Monaco"/>
                <a:cs typeface="Monaco"/>
              </a:rPr>
              <a:t>)</a:t>
            </a:r>
            <a:r>
              <a:rPr lang="fr-FR" dirty="0" smtClean="0">
                <a:solidFill>
                  <a:prstClr val="black"/>
                </a:solidFill>
                <a:latin typeface="Monaco"/>
                <a:cs typeface="Monaco"/>
              </a:rPr>
              <a:t>;</a:t>
            </a:r>
          </a:p>
          <a:p>
            <a:r>
              <a:rPr lang="fr-FR" dirty="0">
                <a:solidFill>
                  <a:prstClr val="black"/>
                </a:solidFill>
                <a:latin typeface="Monaco"/>
                <a:cs typeface="Monaco"/>
              </a:rPr>
              <a:t> </a:t>
            </a:r>
            <a:r>
              <a:rPr lang="fr-FR" dirty="0" smtClean="0">
                <a:solidFill>
                  <a:prstClr val="black"/>
                </a:solidFill>
                <a:latin typeface="Monaco"/>
                <a:cs typeface="Monaco"/>
              </a:rPr>
              <a:t>   </a:t>
            </a:r>
            <a:r>
              <a:rPr lang="fr-FR" sz="2000" b="1" dirty="0" smtClean="0">
                <a:solidFill>
                  <a:prstClr val="black"/>
                </a:solidFill>
                <a:latin typeface="Monaco"/>
                <a:cs typeface="Monaco"/>
              </a:rPr>
              <a:t>AS3_GoAsync();</a:t>
            </a:r>
          </a:p>
          <a:p>
            <a:r>
              <a:rPr lang="fr-FR" dirty="0" smtClean="0">
                <a:solidFill>
                  <a:prstClr val="black"/>
                </a:solidFill>
                <a:latin typeface="Monaco"/>
                <a:cs typeface="Monaco"/>
              </a:rPr>
              <a:t>}</a:t>
            </a:r>
            <a:endParaRPr lang="en-US" dirty="0">
              <a:latin typeface="Monaco"/>
              <a:cs typeface="Monaco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318661" y="3144538"/>
            <a:ext cx="4889818" cy="923330"/>
            <a:chOff x="6318661" y="3144538"/>
            <a:chExt cx="4889818" cy="923330"/>
          </a:xfrm>
        </p:grpSpPr>
        <p:sp>
          <p:nvSpPr>
            <p:cNvPr id="7" name="TextBox 6"/>
            <p:cNvSpPr txBox="1"/>
            <p:nvPr/>
          </p:nvSpPr>
          <p:spPr>
            <a:xfrm>
              <a:off x="9049338" y="3144538"/>
              <a:ext cx="21591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aco"/>
                  <a:cs typeface="Monaco"/>
                </a:rPr>
                <a:t>Foo </a:t>
              </a:r>
              <a:r>
                <a:rPr lang="en-US" dirty="0" err="1">
                  <a:latin typeface="Monaco"/>
                  <a:cs typeface="Monaco"/>
                </a:rPr>
                <a:t>ctor</a:t>
              </a:r>
              <a:endParaRPr lang="en-US" dirty="0">
                <a:latin typeface="Monaco"/>
                <a:cs typeface="Monaco"/>
              </a:endParaRPr>
            </a:p>
            <a:p>
              <a:r>
                <a:rPr lang="en-US" dirty="0">
                  <a:latin typeface="Monaco"/>
                  <a:cs typeface="Monaco"/>
                </a:rPr>
                <a:t>Hello World</a:t>
              </a:r>
            </a:p>
            <a:p>
              <a:r>
                <a:rPr lang="en-US" dirty="0" smtClean="0">
                  <a:latin typeface="Monaco"/>
                  <a:cs typeface="Monaco"/>
                </a:rPr>
                <a:t> </a:t>
              </a:r>
              <a:endParaRPr lang="en-US" dirty="0">
                <a:latin typeface="Monaco"/>
                <a:cs typeface="Monaco"/>
              </a:endParaRPr>
            </a:p>
          </p:txBody>
        </p:sp>
        <p:cxnSp>
          <p:nvCxnSpPr>
            <p:cNvPr id="10" name="Elbow Connector 9"/>
            <p:cNvCxnSpPr/>
            <p:nvPr/>
          </p:nvCxnSpPr>
          <p:spPr>
            <a:xfrm>
              <a:off x="6318661" y="3620789"/>
              <a:ext cx="2727500" cy="12700"/>
            </a:xfrm>
            <a:prstGeom prst="bentConnector3">
              <a:avLst>
                <a:gd name="adj1" fmla="val 50000"/>
              </a:avLst>
            </a:prstGeom>
            <a:ln w="76200" cmpd="sng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539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14"/>
    </mc:Choice>
    <mc:Fallback xmlns="">
      <p:transition xmlns:p14="http://schemas.microsoft.com/office/powerpoint/2010/main" spd="slow" advTm="2821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run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65352" y="2828836"/>
            <a:ext cx="305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gameRunning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handleInput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renderFrame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6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29"/>
    </mc:Choice>
    <mc:Fallback xmlns="">
      <p:transition xmlns:p14="http://schemas.microsoft.com/office/powerpoint/2010/main" spd="slow" advTm="203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run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3031" y="1859340"/>
            <a:ext cx="78427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flashPlayerRunning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handleInput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i="1" dirty="0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//Execute AS3 </a:t>
            </a:r>
            <a:r>
              <a:rPr lang="en-US" i="1" dirty="0" err="1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enterFrame</a:t>
            </a:r>
            <a:endParaRPr lang="en-US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</a:t>
            </a:r>
            <a:r>
              <a:rPr lang="en-US" b="1" dirty="0">
                <a:solidFill>
                  <a:srgbClr val="008000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gameRunning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{ </a:t>
            </a:r>
            <a:r>
              <a:rPr lang="en-US" i="1" dirty="0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// This blocks outer loop!</a:t>
            </a:r>
            <a:endParaRPr lang="en-US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handleInput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renderFrame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renderFrame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5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8"/>
    </mc:Choice>
    <mc:Fallback xmlns="">
      <p:transition xmlns:p14="http://schemas.microsoft.com/office/powerpoint/2010/main" spd="slow" advTm="202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run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4661" y="1859339"/>
            <a:ext cx="42195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flashPlayerRunning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handleInput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i="1" dirty="0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//Execute AS3 </a:t>
            </a:r>
            <a:r>
              <a:rPr lang="en-US" i="1" dirty="0" err="1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enterFrame</a:t>
            </a:r>
            <a:endParaRPr lang="en-US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</a:t>
            </a:r>
            <a:r>
              <a:rPr lang="en-US" b="1" dirty="0">
                <a:solidFill>
                  <a:srgbClr val="008000"/>
                </a:solidFill>
                <a:latin typeface="Courier"/>
                <a:ea typeface="Courier"/>
                <a:cs typeface="Courier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gameRunning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handleInput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renderFrame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renderFrame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7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40"/>
    </mc:Choice>
    <mc:Fallback xmlns="">
      <p:transition xmlns:p14="http://schemas.microsoft.com/office/powerpoint/2010/main" spd="slow" advTm="294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2865383" y="1009649"/>
            <a:ext cx="3246889" cy="5038726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err="1" smtClean="0"/>
              <a:t>Console.as</a:t>
            </a:r>
            <a:endParaRPr lang="en-US" sz="2400" u="sng" dirty="0" smtClean="0"/>
          </a:p>
          <a:p>
            <a:pPr algn="ctr"/>
            <a:endParaRPr lang="en-US" dirty="0"/>
          </a:p>
          <a:p>
            <a:r>
              <a:rPr lang="en-US" dirty="0">
                <a:latin typeface="Monaco"/>
                <a:cs typeface="Monaco"/>
              </a:rPr>
              <a:t>c</a:t>
            </a:r>
            <a:r>
              <a:rPr lang="en-US" dirty="0" smtClean="0">
                <a:latin typeface="Monaco"/>
                <a:cs typeface="Monaco"/>
              </a:rPr>
              <a:t>onstructor()</a:t>
            </a:r>
          </a:p>
          <a:p>
            <a:r>
              <a:rPr lang="en-US" dirty="0" smtClean="0">
                <a:latin typeface="Monaco"/>
                <a:cs typeface="Monaco"/>
              </a:rPr>
              <a:t>{</a:t>
            </a:r>
          </a:p>
          <a:p>
            <a:r>
              <a:rPr lang="en-US" dirty="0" err="1" smtClean="0">
                <a:latin typeface="Monaco"/>
                <a:cs typeface="Monaco"/>
              </a:rPr>
              <a:t>Cmodule.startAsync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endParaRPr lang="en-US" dirty="0"/>
          </a:p>
          <a:p>
            <a:r>
              <a:rPr lang="en-US" dirty="0" err="1" smtClean="0">
                <a:latin typeface="Monaco"/>
                <a:cs typeface="Monaco"/>
              </a:rPr>
              <a:t>enterFrameHandler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{ 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endParaRPr lang="en-US" dirty="0"/>
          </a:p>
          <a:p>
            <a:pPr algn="ctr"/>
            <a:r>
              <a:rPr lang="en-US" u="sng" dirty="0" err="1" smtClean="0"/>
              <a:t>ISpecialFile</a:t>
            </a:r>
            <a:r>
              <a:rPr lang="en-US" u="sng" dirty="0" smtClean="0"/>
              <a:t> Interface</a:t>
            </a:r>
            <a:endParaRPr lang="en-US" u="sng" dirty="0"/>
          </a:p>
          <a:p>
            <a:r>
              <a:rPr lang="en-US" dirty="0">
                <a:latin typeface="Monaco"/>
                <a:cs typeface="Monaco"/>
              </a:rPr>
              <a:t>r</a:t>
            </a:r>
            <a:r>
              <a:rPr lang="en-US" dirty="0" smtClean="0">
                <a:latin typeface="Monaco"/>
                <a:cs typeface="Monaco"/>
              </a:rPr>
              <a:t>ead() { … }</a:t>
            </a:r>
          </a:p>
          <a:p>
            <a:r>
              <a:rPr lang="en-US" dirty="0">
                <a:latin typeface="Monaco"/>
                <a:cs typeface="Monaco"/>
              </a:rPr>
              <a:t>w</a:t>
            </a:r>
            <a:r>
              <a:rPr lang="en-US" dirty="0" smtClean="0">
                <a:latin typeface="Monaco"/>
                <a:cs typeface="Monaco"/>
              </a:rPr>
              <a:t>rite()</a:t>
            </a:r>
            <a:r>
              <a:rPr lang="en-US" dirty="0">
                <a:latin typeface="Monaco"/>
                <a:cs typeface="Monaco"/>
              </a:rPr>
              <a:t> { … }</a:t>
            </a:r>
            <a:endParaRPr lang="en-US" dirty="0" smtClean="0">
              <a:latin typeface="Monaco"/>
              <a:cs typeface="Monaco"/>
            </a:endParaRPr>
          </a:p>
          <a:p>
            <a:r>
              <a:rPr lang="en-US" dirty="0" err="1">
                <a:latin typeface="Monaco"/>
                <a:cs typeface="Monaco"/>
              </a:rPr>
              <a:t>f</a:t>
            </a:r>
            <a:r>
              <a:rPr lang="en-US" dirty="0" err="1" smtClean="0">
                <a:latin typeface="Monaco"/>
                <a:cs typeface="Monaco"/>
              </a:rPr>
              <a:t>cntl</a:t>
            </a:r>
            <a:r>
              <a:rPr lang="en-US" dirty="0" smtClean="0">
                <a:latin typeface="Monaco"/>
                <a:cs typeface="Monaco"/>
              </a:rPr>
              <a:t>()</a:t>
            </a:r>
            <a:r>
              <a:rPr lang="en-US" dirty="0">
                <a:latin typeface="Monaco"/>
                <a:cs typeface="Monaco"/>
              </a:rPr>
              <a:t> { … }</a:t>
            </a:r>
            <a:endParaRPr lang="en-US" dirty="0" smtClean="0">
              <a:latin typeface="Monaco"/>
              <a:cs typeface="Monaco"/>
            </a:endParaRPr>
          </a:p>
          <a:p>
            <a:endParaRPr lang="en-US" dirty="0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291648" y="1009650"/>
            <a:ext cx="2264393" cy="911225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err="1" smtClean="0"/>
              <a:t>PreLoader</a:t>
            </a:r>
            <a:endParaRPr lang="en-US" sz="2400" u="sng" dirty="0" smtClean="0"/>
          </a:p>
          <a:p>
            <a:pPr algn="ctr"/>
            <a:endParaRPr lang="en-US" dirty="0"/>
          </a:p>
        </p:txBody>
      </p:sp>
      <p:cxnSp>
        <p:nvCxnSpPr>
          <p:cNvPr id="13" name="Elbow Connector 12"/>
          <p:cNvCxnSpPr>
            <a:stCxn id="6" idx="1"/>
          </p:cNvCxnSpPr>
          <p:nvPr/>
        </p:nvCxnSpPr>
        <p:spPr>
          <a:xfrm rot="16200000" flipH="1">
            <a:off x="1906490" y="1438229"/>
            <a:ext cx="476251" cy="1441541"/>
          </a:xfrm>
          <a:prstGeom prst="bentConnector2">
            <a:avLst/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nip and Round Single Corner Rectangle 17"/>
          <p:cNvSpPr/>
          <p:nvPr/>
        </p:nvSpPr>
        <p:spPr>
          <a:xfrm>
            <a:off x="7796470" y="1465489"/>
            <a:ext cx="3824787" cy="4582886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C++ Code</a:t>
            </a:r>
          </a:p>
          <a:p>
            <a:pPr algn="ctr"/>
            <a:endParaRPr lang="en-US" dirty="0" smtClean="0"/>
          </a:p>
          <a:p>
            <a:r>
              <a:rPr lang="en-US" dirty="0" err="1">
                <a:latin typeface="Monaco"/>
                <a:cs typeface="Monaco"/>
              </a:rPr>
              <a:t>i</a:t>
            </a:r>
            <a:r>
              <a:rPr lang="en-US" dirty="0" err="1" smtClean="0">
                <a:latin typeface="Monaco"/>
                <a:cs typeface="Monaco"/>
              </a:rPr>
              <a:t>nt</a:t>
            </a:r>
            <a:r>
              <a:rPr lang="en-US" dirty="0" smtClean="0">
                <a:latin typeface="Monaco"/>
                <a:cs typeface="Monaco"/>
              </a:rPr>
              <a:t> main() {</a:t>
            </a:r>
          </a:p>
          <a:p>
            <a:r>
              <a:rPr lang="en-US" dirty="0" smtClean="0">
                <a:latin typeface="Monaco"/>
                <a:cs typeface="Monaco"/>
              </a:rPr>
              <a:t>    AS3_GoAsync()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pPr algn="ctr"/>
            <a:endParaRPr lang="en-US" dirty="0" smtClean="0"/>
          </a:p>
          <a:p>
            <a:r>
              <a:rPr lang="en-US" dirty="0">
                <a:latin typeface="Monaco"/>
                <a:cs typeface="Monaco"/>
              </a:rPr>
              <a:t>v</a:t>
            </a:r>
            <a:r>
              <a:rPr lang="en-US" dirty="0" smtClean="0">
                <a:latin typeface="Monaco"/>
                <a:cs typeface="Monaco"/>
              </a:rPr>
              <a:t>oid </a:t>
            </a:r>
            <a:r>
              <a:rPr lang="en-US" dirty="0" err="1" smtClean="0">
                <a:latin typeface="Monaco"/>
                <a:cs typeface="Monaco"/>
              </a:rPr>
              <a:t>engineTick</a:t>
            </a:r>
            <a:r>
              <a:rPr lang="en-US" dirty="0" smtClean="0">
                <a:latin typeface="Monaco"/>
                <a:cs typeface="Monaco"/>
              </a:rPr>
              <a:t>() {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endParaRPr lang="en-US" dirty="0"/>
          </a:p>
          <a:p>
            <a:pPr algn="ctr"/>
            <a:r>
              <a:rPr lang="en-US" sz="2400" u="sng" dirty="0" err="1" smtClean="0">
                <a:solidFill>
                  <a:srgbClr val="000000"/>
                </a:solidFill>
              </a:rPr>
              <a:t>LibC</a:t>
            </a:r>
            <a:r>
              <a:rPr lang="en-US" sz="2400" u="sng" dirty="0" smtClean="0">
                <a:solidFill>
                  <a:srgbClr val="000000"/>
                </a:solidFill>
              </a:rPr>
              <a:t> / </a:t>
            </a:r>
            <a:r>
              <a:rPr lang="en-US" sz="2400" u="sng" dirty="0" err="1" smtClean="0">
                <a:solidFill>
                  <a:srgbClr val="000000"/>
                </a:solidFill>
              </a:rPr>
              <a:t>syscalls</a:t>
            </a:r>
            <a:endParaRPr lang="en-US" sz="2400" u="sng" dirty="0" smtClean="0">
              <a:solidFill>
                <a:srgbClr val="000000"/>
              </a:solidFill>
            </a:endParaRPr>
          </a:p>
          <a:p>
            <a:pPr algn="ctr"/>
            <a:endParaRPr lang="en-US" sz="2400" u="sng" dirty="0">
              <a:solidFill>
                <a:srgbClr val="000000"/>
              </a:solidFill>
            </a:endParaRPr>
          </a:p>
          <a:p>
            <a:r>
              <a:rPr lang="en-US" dirty="0" smtClean="0">
                <a:latin typeface="Monaco"/>
                <a:cs typeface="Monaco"/>
              </a:rPr>
              <a:t> </a:t>
            </a:r>
          </a:p>
          <a:p>
            <a:r>
              <a:rPr lang="en-US" dirty="0" err="1">
                <a:latin typeface="Monaco"/>
                <a:cs typeface="Monaco"/>
              </a:rPr>
              <a:t>p</a:t>
            </a:r>
            <a:r>
              <a:rPr lang="en-US" dirty="0" err="1" smtClean="0">
                <a:latin typeface="Monaco"/>
                <a:cs typeface="Monaco"/>
              </a:rPr>
              <a:t>rintf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…</a:t>
            </a:r>
            <a:endParaRPr lang="en-US" dirty="0">
              <a:latin typeface="Monaco"/>
              <a:cs typeface="Monaco"/>
            </a:endParaRPr>
          </a:p>
        </p:txBody>
      </p:sp>
      <p:cxnSp>
        <p:nvCxnSpPr>
          <p:cNvPr id="26" name="Elbow Connector 25"/>
          <p:cNvCxnSpPr/>
          <p:nvPr/>
        </p:nvCxnSpPr>
        <p:spPr>
          <a:xfrm>
            <a:off x="5842380" y="2508250"/>
            <a:ext cx="1954090" cy="12700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5778875" y="2736858"/>
            <a:ext cx="2508414" cy="12700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3476851" y="3540125"/>
            <a:ext cx="4319619" cy="12700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rot="10800000">
            <a:off x="4905694" y="5073651"/>
            <a:ext cx="2730678" cy="276225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rot="10800000">
            <a:off x="3476852" y="3879850"/>
            <a:ext cx="4159521" cy="12700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0566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34"/>
    </mc:Choice>
    <mc:Fallback xmlns="">
      <p:transition xmlns:p14="http://schemas.microsoft.com/office/powerpoint/2010/main" spd="slow" advTm="9913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8" name="Picture 7" descr="cplusplu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5532" y="1152071"/>
            <a:ext cx="2293280" cy="2286000"/>
          </a:xfrm>
          <a:prstGeom prst="rect">
            <a:avLst/>
          </a:prstGeom>
        </p:spPr>
      </p:pic>
      <p:pic>
        <p:nvPicPr>
          <p:cNvPr id="9" name="Picture 8" descr="as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89652" y="4000500"/>
            <a:ext cx="1521403" cy="1600200"/>
          </a:xfrm>
          <a:prstGeom prst="rect">
            <a:avLst/>
          </a:prstGeom>
        </p:spPr>
      </p:pic>
      <p:pic>
        <p:nvPicPr>
          <p:cNvPr id="12" name="Picture 11" descr="swf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55589" y="2328324"/>
            <a:ext cx="2286000" cy="2286000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8" idx="3"/>
          </p:cNvCxnSpPr>
          <p:nvPr/>
        </p:nvCxnSpPr>
        <p:spPr>
          <a:xfrm>
            <a:off x="4378812" y="2295071"/>
            <a:ext cx="3813221" cy="975179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4378812" y="3873500"/>
            <a:ext cx="3813221" cy="1095375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52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9"/>
    </mc:Choice>
    <mc:Fallback xmlns="">
      <p:transition xmlns:p14="http://schemas.microsoft.com/office/powerpoint/2010/main" spd="slow" advTm="569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run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65352" y="2828836"/>
            <a:ext cx="3058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gameRunning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handleInput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renderFrame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2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46"/>
    </mc:Choice>
    <mc:Fallback xmlns="">
      <p:transition xmlns:p14="http://schemas.microsoft.com/office/powerpoint/2010/main" spd="slow" advTm="1354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run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8504" y="889843"/>
            <a:ext cx="9871817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flashPlayerRunning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handleInput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i="1" dirty="0" smtClean="0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/</a:t>
            </a:r>
            <a:r>
              <a:rPr lang="en-US" i="1" dirty="0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/Execute AS3 </a:t>
            </a:r>
            <a:r>
              <a:rPr lang="en-US" i="1" dirty="0" err="1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enterFrame</a:t>
            </a:r>
            <a:endParaRPr lang="en-US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{</a:t>
            </a:r>
            <a:endParaRPr lang="en-US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CModule.serviceUIRequests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renderFrame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endParaRPr lang="en-US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backgroundWorkerRunning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</a:t>
            </a:r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</a:t>
            </a:r>
            <a:r>
              <a:rPr lang="en-US" i="1" dirty="0" smtClean="0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/</a:t>
            </a:r>
            <a:r>
              <a:rPr lang="en-US" i="1" dirty="0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/Execute </a:t>
            </a:r>
            <a:r>
              <a:rPr lang="en-US" i="1" dirty="0" smtClean="0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AS3</a:t>
            </a:r>
            <a:endParaRPr lang="en-US" dirty="0" smtClean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{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</a:t>
            </a:r>
            <a:r>
              <a:rPr lang="en-US" b="1" dirty="0">
                <a:solidFill>
                  <a:srgbClr val="008000"/>
                </a:solidFill>
                <a:latin typeface="Courier"/>
                <a:ea typeface="Courier"/>
                <a:cs typeface="Courier"/>
              </a:rPr>
              <a:t>while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gameRunning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 { </a:t>
            </a:r>
            <a:r>
              <a:rPr lang="en-US" i="1" dirty="0">
                <a:solidFill>
                  <a:srgbClr val="408080"/>
                </a:solidFill>
                <a:latin typeface="Courier"/>
                <a:ea typeface="Courier"/>
                <a:cs typeface="Courier"/>
              </a:rPr>
              <a:t>// This blocks outer loop, but that's OK.</a:t>
            </a:r>
            <a:endParaRPr lang="en-US" dirty="0">
              <a:solidFill>
                <a:srgbClr val="000000"/>
              </a:solidFill>
              <a:latin typeface="Courier"/>
              <a:ea typeface="Courier"/>
              <a:cs typeface="Courier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handleInput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renderFrame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();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avm2_ui_thunk(</a:t>
            </a:r>
            <a:r>
              <a:rPr lang="en-US" dirty="0" err="1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doStuffOnMainThread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);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/>
                <a:ea typeface="Courier"/>
                <a:cs typeface="Courie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87"/>
    </mc:Choice>
    <mc:Fallback xmlns="">
      <p:transition xmlns:p14="http://schemas.microsoft.com/office/powerpoint/2010/main" spd="slow" advTm="8698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flow - multithreaded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304720" y="987423"/>
            <a:ext cx="4489841" cy="5038726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err="1" smtClean="0"/>
              <a:t>Console.as</a:t>
            </a:r>
            <a:r>
              <a:rPr lang="en-US" sz="2400" u="sng" dirty="0" smtClean="0"/>
              <a:t> (UI Worker)</a:t>
            </a:r>
          </a:p>
          <a:p>
            <a:pPr algn="ctr"/>
            <a:endParaRPr lang="en-US" dirty="0"/>
          </a:p>
          <a:p>
            <a:r>
              <a:rPr lang="en-US" dirty="0">
                <a:latin typeface="Monaco"/>
                <a:cs typeface="Monaco"/>
              </a:rPr>
              <a:t>c</a:t>
            </a:r>
            <a:r>
              <a:rPr lang="en-US" dirty="0" smtClean="0">
                <a:latin typeface="Monaco"/>
                <a:cs typeface="Monaco"/>
              </a:rPr>
              <a:t>onstructor() {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Cmodule.startBackground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endParaRPr lang="en-US" dirty="0"/>
          </a:p>
          <a:p>
            <a:r>
              <a:rPr lang="en-US" dirty="0" err="1" smtClean="0">
                <a:latin typeface="Monaco"/>
                <a:cs typeface="Monaco"/>
              </a:rPr>
              <a:t>enterFrameHandler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{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Cmodule.serviceUIRequests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endParaRPr lang="en-US" dirty="0"/>
          </a:p>
          <a:p>
            <a:pPr algn="ctr"/>
            <a:r>
              <a:rPr lang="en-US" u="sng" dirty="0" err="1" smtClean="0"/>
              <a:t>ISpecialFile</a:t>
            </a:r>
            <a:r>
              <a:rPr lang="en-US" u="sng" dirty="0" smtClean="0"/>
              <a:t> Interface</a:t>
            </a:r>
            <a:endParaRPr lang="en-US" u="sng" dirty="0"/>
          </a:p>
          <a:p>
            <a:r>
              <a:rPr lang="en-US" dirty="0">
                <a:latin typeface="Monaco"/>
                <a:cs typeface="Monaco"/>
              </a:rPr>
              <a:t>r</a:t>
            </a:r>
            <a:r>
              <a:rPr lang="en-US" dirty="0" smtClean="0">
                <a:latin typeface="Monaco"/>
                <a:cs typeface="Monaco"/>
              </a:rPr>
              <a:t>ead() { … }</a:t>
            </a:r>
          </a:p>
          <a:p>
            <a:r>
              <a:rPr lang="en-US" dirty="0">
                <a:latin typeface="Monaco"/>
                <a:cs typeface="Monaco"/>
              </a:rPr>
              <a:t>w</a:t>
            </a:r>
            <a:r>
              <a:rPr lang="en-US" dirty="0" smtClean="0">
                <a:latin typeface="Monaco"/>
                <a:cs typeface="Monaco"/>
              </a:rPr>
              <a:t>rite()</a:t>
            </a:r>
            <a:r>
              <a:rPr lang="en-US" dirty="0">
                <a:latin typeface="Monaco"/>
                <a:cs typeface="Monaco"/>
              </a:rPr>
              <a:t> { … }</a:t>
            </a:r>
            <a:endParaRPr lang="en-US" dirty="0" smtClean="0">
              <a:latin typeface="Monaco"/>
              <a:cs typeface="Monaco"/>
            </a:endParaRPr>
          </a:p>
          <a:p>
            <a:r>
              <a:rPr lang="en-US" dirty="0" err="1">
                <a:latin typeface="Monaco"/>
                <a:cs typeface="Monaco"/>
              </a:rPr>
              <a:t>f</a:t>
            </a:r>
            <a:r>
              <a:rPr lang="en-US" dirty="0" err="1" smtClean="0">
                <a:latin typeface="Monaco"/>
                <a:cs typeface="Monaco"/>
              </a:rPr>
              <a:t>cntl</a:t>
            </a:r>
            <a:r>
              <a:rPr lang="en-US" dirty="0" smtClean="0">
                <a:latin typeface="Monaco"/>
                <a:cs typeface="Monaco"/>
              </a:rPr>
              <a:t>()</a:t>
            </a:r>
            <a:r>
              <a:rPr lang="en-US" dirty="0">
                <a:latin typeface="Monaco"/>
                <a:cs typeface="Monaco"/>
              </a:rPr>
              <a:t> { … }</a:t>
            </a:r>
            <a:endParaRPr lang="en-US" dirty="0" smtClean="0">
              <a:latin typeface="Monaco"/>
              <a:cs typeface="Monaco"/>
            </a:endParaRPr>
          </a:p>
          <a:p>
            <a:endParaRPr lang="en-US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6602281" y="944786"/>
            <a:ext cx="5281824" cy="5309963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C++ Code (Background)</a:t>
            </a:r>
          </a:p>
          <a:p>
            <a:pPr algn="ctr"/>
            <a:endParaRPr lang="en-US" dirty="0" smtClean="0"/>
          </a:p>
          <a:p>
            <a:r>
              <a:rPr lang="en-US" dirty="0" err="1">
                <a:latin typeface="Monaco"/>
                <a:cs typeface="Monaco"/>
              </a:rPr>
              <a:t>i</a:t>
            </a:r>
            <a:r>
              <a:rPr lang="en-US" dirty="0" err="1" smtClean="0">
                <a:latin typeface="Monaco"/>
                <a:cs typeface="Monaco"/>
              </a:rPr>
              <a:t>nt</a:t>
            </a:r>
            <a:r>
              <a:rPr lang="en-US" dirty="0" smtClean="0">
                <a:latin typeface="Monaco"/>
                <a:cs typeface="Monaco"/>
              </a:rPr>
              <a:t> main() {</a:t>
            </a:r>
          </a:p>
          <a:p>
            <a:r>
              <a:rPr lang="en-US" dirty="0" smtClean="0">
                <a:latin typeface="Monaco"/>
                <a:cs typeface="Monaco"/>
              </a:rPr>
              <a:t>  while(true) {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</a:t>
            </a:r>
            <a:r>
              <a:rPr lang="en-US" dirty="0" err="1" smtClean="0">
                <a:latin typeface="Monaco"/>
                <a:cs typeface="Monaco"/>
              </a:rPr>
              <a:t>doStuff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avm2_ui_thunk(</a:t>
            </a:r>
            <a:r>
              <a:rPr lang="en-US" dirty="0" err="1" smtClean="0">
                <a:latin typeface="Monaco"/>
                <a:cs typeface="Monaco"/>
              </a:rPr>
              <a:t>doStuffOnMain</a:t>
            </a:r>
            <a:r>
              <a:rPr lang="en-US" dirty="0" smtClean="0">
                <a:latin typeface="Monaco"/>
                <a:cs typeface="Monaco"/>
              </a:rPr>
              <a:t>)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}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pPr algn="ctr"/>
            <a:endParaRPr lang="en-US" dirty="0" smtClean="0"/>
          </a:p>
          <a:p>
            <a:r>
              <a:rPr lang="en-US" dirty="0">
                <a:latin typeface="Monaco"/>
                <a:cs typeface="Monaco"/>
              </a:rPr>
              <a:t>v</a:t>
            </a:r>
            <a:r>
              <a:rPr lang="en-US" dirty="0" smtClean="0">
                <a:latin typeface="Monaco"/>
                <a:cs typeface="Monaco"/>
              </a:rPr>
              <a:t>oid </a:t>
            </a:r>
            <a:r>
              <a:rPr lang="en-US" dirty="0" err="1">
                <a:latin typeface="Monaco"/>
                <a:cs typeface="Monaco"/>
              </a:rPr>
              <a:t>doStuffOnMain</a:t>
            </a:r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() {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...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endParaRPr lang="en-US" dirty="0"/>
          </a:p>
          <a:p>
            <a:pPr algn="ctr"/>
            <a:r>
              <a:rPr lang="en-US" sz="2400" u="sng" dirty="0" err="1" smtClean="0">
                <a:solidFill>
                  <a:srgbClr val="000000"/>
                </a:solidFill>
              </a:rPr>
              <a:t>LibC</a:t>
            </a:r>
            <a:r>
              <a:rPr lang="en-US" sz="2400" u="sng" dirty="0" smtClean="0">
                <a:solidFill>
                  <a:srgbClr val="000000"/>
                </a:solidFill>
              </a:rPr>
              <a:t> / </a:t>
            </a:r>
            <a:r>
              <a:rPr lang="en-US" sz="2400" u="sng" dirty="0" err="1" smtClean="0">
                <a:solidFill>
                  <a:srgbClr val="000000"/>
                </a:solidFill>
              </a:rPr>
              <a:t>syscalls</a:t>
            </a:r>
            <a:r>
              <a:rPr lang="en-US" sz="2400" u="sng" dirty="0" smtClean="0">
                <a:solidFill>
                  <a:srgbClr val="000000"/>
                </a:solidFill>
              </a:rPr>
              <a:t> (Background)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err="1" smtClean="0">
                <a:latin typeface="Monaco"/>
                <a:cs typeface="Monaco"/>
              </a:rPr>
              <a:t>printf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…</a:t>
            </a:r>
            <a:endParaRPr lang="en-US" dirty="0">
              <a:latin typeface="Monaco"/>
              <a:cs typeface="Monaco"/>
            </a:endParaRPr>
          </a:p>
        </p:txBody>
      </p:sp>
      <p:cxnSp>
        <p:nvCxnSpPr>
          <p:cNvPr id="14" name="Elbow Connector 13"/>
          <p:cNvCxnSpPr/>
          <p:nvPr/>
        </p:nvCxnSpPr>
        <p:spPr>
          <a:xfrm flipV="1">
            <a:off x="4175397" y="1682750"/>
            <a:ext cx="2426883" cy="603250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4437109" y="3587750"/>
            <a:ext cx="2165171" cy="1"/>
          </a:xfrm>
          <a:prstGeom prst="bentConnector3">
            <a:avLst>
              <a:gd name="adj1" fmla="val 50000"/>
            </a:avLst>
          </a:prstGeom>
          <a:ln w="7620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044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63"/>
    </mc:Choice>
    <mc:Fallback xmlns="">
      <p:transition xmlns:p14="http://schemas.microsoft.com/office/powerpoint/2010/main" spd="slow" advTm="5516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flow - multithreaded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304720" y="987423"/>
            <a:ext cx="4489841" cy="5038726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err="1" smtClean="0"/>
              <a:t>Console.as</a:t>
            </a:r>
            <a:r>
              <a:rPr lang="en-US" sz="2400" u="sng" dirty="0" smtClean="0"/>
              <a:t> (UI Worker)</a:t>
            </a:r>
          </a:p>
          <a:p>
            <a:pPr algn="ctr"/>
            <a:endParaRPr lang="en-US" dirty="0"/>
          </a:p>
          <a:p>
            <a:r>
              <a:rPr lang="en-US" dirty="0">
                <a:latin typeface="Monaco"/>
                <a:cs typeface="Monaco"/>
              </a:rPr>
              <a:t>c</a:t>
            </a:r>
            <a:r>
              <a:rPr lang="en-US" dirty="0" smtClean="0">
                <a:latin typeface="Monaco"/>
                <a:cs typeface="Monaco"/>
              </a:rPr>
              <a:t>onstructor() {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Cmodule.startBackground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endParaRPr lang="en-US" dirty="0"/>
          </a:p>
          <a:p>
            <a:r>
              <a:rPr lang="en-US" dirty="0" err="1" smtClean="0">
                <a:latin typeface="Monaco"/>
                <a:cs typeface="Monaco"/>
              </a:rPr>
              <a:t>enterFrameHandler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{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Cmodule.serviceUIRequests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endParaRPr lang="en-US" dirty="0"/>
          </a:p>
          <a:p>
            <a:pPr algn="ctr"/>
            <a:r>
              <a:rPr lang="en-US" u="sng" dirty="0" err="1" smtClean="0"/>
              <a:t>ISpecialFile</a:t>
            </a:r>
            <a:r>
              <a:rPr lang="en-US" u="sng" dirty="0" smtClean="0"/>
              <a:t> Interface</a:t>
            </a:r>
            <a:endParaRPr lang="en-US" u="sng" dirty="0"/>
          </a:p>
          <a:p>
            <a:r>
              <a:rPr lang="en-US" dirty="0">
                <a:latin typeface="Monaco"/>
                <a:cs typeface="Monaco"/>
              </a:rPr>
              <a:t>r</a:t>
            </a:r>
            <a:r>
              <a:rPr lang="en-US" dirty="0" smtClean="0">
                <a:latin typeface="Monaco"/>
                <a:cs typeface="Monaco"/>
              </a:rPr>
              <a:t>ead() { … }</a:t>
            </a:r>
          </a:p>
          <a:p>
            <a:r>
              <a:rPr lang="en-US" dirty="0">
                <a:latin typeface="Monaco"/>
                <a:cs typeface="Monaco"/>
              </a:rPr>
              <a:t>w</a:t>
            </a:r>
            <a:r>
              <a:rPr lang="en-US" dirty="0" smtClean="0">
                <a:latin typeface="Monaco"/>
                <a:cs typeface="Monaco"/>
              </a:rPr>
              <a:t>rite()</a:t>
            </a:r>
            <a:r>
              <a:rPr lang="en-US" dirty="0">
                <a:latin typeface="Monaco"/>
                <a:cs typeface="Monaco"/>
              </a:rPr>
              <a:t> { … }</a:t>
            </a:r>
            <a:endParaRPr lang="en-US" dirty="0" smtClean="0">
              <a:latin typeface="Monaco"/>
              <a:cs typeface="Monaco"/>
            </a:endParaRPr>
          </a:p>
          <a:p>
            <a:r>
              <a:rPr lang="en-US" dirty="0" err="1">
                <a:latin typeface="Monaco"/>
                <a:cs typeface="Monaco"/>
              </a:rPr>
              <a:t>f</a:t>
            </a:r>
            <a:r>
              <a:rPr lang="en-US" dirty="0" err="1" smtClean="0">
                <a:latin typeface="Monaco"/>
                <a:cs typeface="Monaco"/>
              </a:rPr>
              <a:t>cntl</a:t>
            </a:r>
            <a:r>
              <a:rPr lang="en-US" dirty="0" smtClean="0">
                <a:latin typeface="Monaco"/>
                <a:cs typeface="Monaco"/>
              </a:rPr>
              <a:t>()</a:t>
            </a:r>
            <a:r>
              <a:rPr lang="en-US" dirty="0">
                <a:latin typeface="Monaco"/>
                <a:cs typeface="Monaco"/>
              </a:rPr>
              <a:t> { … }</a:t>
            </a:r>
            <a:endParaRPr lang="en-US" dirty="0" smtClean="0">
              <a:latin typeface="Monaco"/>
              <a:cs typeface="Monaco"/>
            </a:endParaRPr>
          </a:p>
          <a:p>
            <a:endParaRPr lang="en-US" dirty="0"/>
          </a:p>
        </p:txBody>
      </p:sp>
      <p:sp>
        <p:nvSpPr>
          <p:cNvPr id="18" name="Snip and Round Single Corner Rectangle 17"/>
          <p:cNvSpPr/>
          <p:nvPr/>
        </p:nvSpPr>
        <p:spPr>
          <a:xfrm>
            <a:off x="6602281" y="825500"/>
            <a:ext cx="5281824" cy="5540375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C++ Code (Background)</a:t>
            </a:r>
          </a:p>
          <a:p>
            <a:pPr algn="ctr"/>
            <a:endParaRPr lang="en-US" dirty="0" smtClean="0"/>
          </a:p>
          <a:p>
            <a:r>
              <a:rPr lang="en-US" dirty="0" err="1">
                <a:latin typeface="Monaco"/>
                <a:cs typeface="Monaco"/>
              </a:rPr>
              <a:t>i</a:t>
            </a:r>
            <a:r>
              <a:rPr lang="en-US" dirty="0" err="1" smtClean="0">
                <a:latin typeface="Monaco"/>
                <a:cs typeface="Monaco"/>
              </a:rPr>
              <a:t>nt</a:t>
            </a:r>
            <a:r>
              <a:rPr lang="en-US" dirty="0" smtClean="0">
                <a:latin typeface="Monaco"/>
                <a:cs typeface="Monaco"/>
              </a:rPr>
              <a:t> main() {</a:t>
            </a:r>
          </a:p>
          <a:p>
            <a:r>
              <a:rPr lang="en-US" dirty="0" smtClean="0">
                <a:latin typeface="Monaco"/>
                <a:cs typeface="Monaco"/>
              </a:rPr>
              <a:t>  while(true) {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</a:t>
            </a:r>
            <a:r>
              <a:rPr lang="en-US" dirty="0" err="1" smtClean="0">
                <a:latin typeface="Monaco"/>
                <a:cs typeface="Monaco"/>
              </a:rPr>
              <a:t>doStuff</a:t>
            </a:r>
            <a:r>
              <a:rPr lang="en-US" dirty="0" smtClean="0">
                <a:latin typeface="Monaco"/>
                <a:cs typeface="Monaco"/>
              </a:rPr>
              <a:t>()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avm2_ui_thunk(</a:t>
            </a:r>
            <a:r>
              <a:rPr lang="en-US" dirty="0" err="1" smtClean="0">
                <a:latin typeface="Monaco"/>
                <a:cs typeface="Monaco"/>
              </a:rPr>
              <a:t>doStuffOnMain</a:t>
            </a:r>
            <a:r>
              <a:rPr lang="en-US" dirty="0" smtClean="0">
                <a:latin typeface="Monaco"/>
                <a:cs typeface="Monaco"/>
              </a:rPr>
              <a:t>)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}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pPr algn="ctr"/>
            <a:endParaRPr lang="en-US" dirty="0" smtClean="0"/>
          </a:p>
          <a:p>
            <a:r>
              <a:rPr lang="en-US" dirty="0">
                <a:latin typeface="Monaco"/>
                <a:cs typeface="Monaco"/>
              </a:rPr>
              <a:t>v</a:t>
            </a:r>
            <a:r>
              <a:rPr lang="en-US" dirty="0" smtClean="0">
                <a:latin typeface="Monaco"/>
                <a:cs typeface="Monaco"/>
              </a:rPr>
              <a:t>oid </a:t>
            </a:r>
            <a:r>
              <a:rPr lang="en-US" dirty="0" err="1">
                <a:latin typeface="Monaco"/>
                <a:cs typeface="Monaco"/>
              </a:rPr>
              <a:t>doStuffOnMain</a:t>
            </a:r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() {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...</a:t>
            </a:r>
          </a:p>
          <a:p>
            <a:r>
              <a:rPr lang="en-US" dirty="0" smtClean="0">
                <a:latin typeface="Monaco"/>
                <a:cs typeface="Monaco"/>
              </a:rPr>
              <a:t>}</a:t>
            </a:r>
          </a:p>
          <a:p>
            <a:endParaRPr lang="en-US" dirty="0"/>
          </a:p>
          <a:p>
            <a:pPr algn="ctr"/>
            <a:r>
              <a:rPr lang="en-US" sz="2400" u="sng" dirty="0" err="1" smtClean="0">
                <a:solidFill>
                  <a:srgbClr val="000000"/>
                </a:solidFill>
              </a:rPr>
              <a:t>LibC</a:t>
            </a:r>
            <a:r>
              <a:rPr lang="en-US" sz="2400" u="sng" dirty="0" smtClean="0">
                <a:solidFill>
                  <a:srgbClr val="000000"/>
                </a:solidFill>
              </a:rPr>
              <a:t> / </a:t>
            </a:r>
            <a:r>
              <a:rPr lang="en-US" sz="2400" u="sng" dirty="0" err="1" smtClean="0">
                <a:solidFill>
                  <a:srgbClr val="000000"/>
                </a:solidFill>
              </a:rPr>
              <a:t>syscalls</a:t>
            </a:r>
            <a:r>
              <a:rPr lang="en-US" sz="2400" u="sng" dirty="0" smtClean="0">
                <a:solidFill>
                  <a:srgbClr val="000000"/>
                </a:solidFill>
              </a:rPr>
              <a:t> (Background)</a:t>
            </a:r>
          </a:p>
          <a:p>
            <a:pPr algn="ctr"/>
            <a:endParaRPr lang="en-US" sz="2400" u="sng" dirty="0">
              <a:solidFill>
                <a:srgbClr val="000000"/>
              </a:solidFill>
            </a:endParaRP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err="1" smtClean="0">
                <a:latin typeface="Monaco"/>
                <a:cs typeface="Monaco"/>
              </a:rPr>
              <a:t>printf</a:t>
            </a:r>
            <a:r>
              <a:rPr lang="en-US" dirty="0" smtClean="0">
                <a:latin typeface="Monaco"/>
                <a:cs typeface="Monaco"/>
              </a:rPr>
              <a:t>()</a:t>
            </a:r>
            <a:r>
              <a:rPr lang="en-US" dirty="0">
                <a:latin typeface="Monaco"/>
                <a:cs typeface="Monaco"/>
              </a:rPr>
              <a:t> ) </a:t>
            </a:r>
            <a:r>
              <a:rPr lang="en-US" b="1" dirty="0">
                <a:latin typeface="Monaco"/>
                <a:cs typeface="Monaco"/>
              </a:rPr>
              <a:t>{ avm2_ui_thunk(...) }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…</a:t>
            </a:r>
            <a:endParaRPr lang="en-US" dirty="0">
              <a:latin typeface="Monaco"/>
              <a:cs typeface="Monaco"/>
            </a:endParaRPr>
          </a:p>
        </p:txBody>
      </p:sp>
      <p:cxnSp>
        <p:nvCxnSpPr>
          <p:cNvPr id="8" name="Elbow Connector 7"/>
          <p:cNvCxnSpPr/>
          <p:nvPr/>
        </p:nvCxnSpPr>
        <p:spPr>
          <a:xfrm rot="10800000">
            <a:off x="4437112" y="3794128"/>
            <a:ext cx="2165169" cy="1635123"/>
          </a:xfrm>
          <a:prstGeom prst="bentConnector3">
            <a:avLst>
              <a:gd name="adj1" fmla="val 50000"/>
            </a:avLst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3630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57"/>
    </mc:Choice>
    <mc:Fallback xmlns="">
      <p:transition xmlns:p14="http://schemas.microsoft.com/office/powerpoint/2010/main" spd="slow" advTm="3595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Console.as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Monaco"/>
                <a:cs typeface="Monaco"/>
              </a:rPr>
              <a:t>p</a:t>
            </a:r>
            <a:r>
              <a:rPr lang="en-US" sz="1600" dirty="0" smtClean="0">
                <a:latin typeface="Monaco"/>
                <a:cs typeface="Monaco"/>
              </a:rPr>
              <a:t>ublic function </a:t>
            </a:r>
            <a:r>
              <a:rPr lang="en-US" sz="1600" dirty="0">
                <a:latin typeface="Monaco"/>
                <a:cs typeface="Monaco"/>
              </a:rPr>
              <a:t>Console</a:t>
            </a:r>
            <a:r>
              <a:rPr lang="en-US" sz="1600" dirty="0" smtClean="0">
                <a:latin typeface="Monaco"/>
                <a:cs typeface="Monaco"/>
              </a:rPr>
              <a:t>()</a:t>
            </a:r>
            <a:endParaRPr lang="en-US" sz="1600" dirty="0">
              <a:latin typeface="Monaco"/>
              <a:cs typeface="Monaco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 smtClean="0">
                <a:latin typeface="Monaco"/>
                <a:cs typeface="Monaco"/>
              </a:rPr>
              <a:t>{</a:t>
            </a:r>
            <a:endParaRPr lang="en-US" sz="1600" dirty="0">
              <a:latin typeface="Monaco"/>
              <a:cs typeface="Monaco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Monaco"/>
                <a:cs typeface="Monaco"/>
              </a:rPr>
              <a:t>  if(</a:t>
            </a:r>
            <a:r>
              <a:rPr lang="en-US" sz="1600" dirty="0" err="1">
                <a:latin typeface="Monaco"/>
                <a:cs typeface="Monaco"/>
              </a:rPr>
              <a:t>CModule.runningAsWorker</a:t>
            </a:r>
            <a:r>
              <a:rPr lang="en-US" sz="1600" dirty="0">
                <a:latin typeface="Monaco"/>
                <a:cs typeface="Monaco"/>
              </a:rPr>
              <a:t>()) {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Monaco"/>
                <a:cs typeface="Monaco"/>
              </a:rPr>
              <a:t>    return;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Monaco"/>
                <a:cs typeface="Monaco"/>
              </a:rPr>
              <a:t>  }</a:t>
            </a:r>
          </a:p>
          <a:p>
            <a:pPr marL="0" indent="0">
              <a:lnSpc>
                <a:spcPct val="80000"/>
              </a:lnSpc>
              <a:buNone/>
            </a:pPr>
            <a:endParaRPr lang="en-US" sz="1600" dirty="0">
              <a:latin typeface="Monaco"/>
              <a:cs typeface="Monaco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Monaco"/>
                <a:cs typeface="Monaco"/>
              </a:rPr>
              <a:t>  </a:t>
            </a:r>
            <a:r>
              <a:rPr lang="en-US" sz="1600" dirty="0" smtClean="0">
                <a:latin typeface="Monaco"/>
                <a:cs typeface="Monaco"/>
              </a:rPr>
              <a:t>...</a:t>
            </a:r>
            <a:endParaRPr lang="en-US" sz="1600" dirty="0">
              <a:latin typeface="Monaco"/>
              <a:cs typeface="Monaco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600" dirty="0">
                <a:latin typeface="Monaco"/>
                <a:cs typeface="Monaco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8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78"/>
    </mc:Choice>
    <mc:Fallback xmlns="">
      <p:transition xmlns:p14="http://schemas.microsoft.com/office/powerpoint/2010/main" spd="slow" advTm="877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FlasCC SDK</a:t>
            </a:r>
          </a:p>
          <a:p>
            <a:pPr lvl="1"/>
            <a:r>
              <a:rPr lang="en-US" dirty="0" smtClean="0"/>
              <a:t>Quake 1</a:t>
            </a:r>
            <a:endParaRPr lang="en-US" dirty="0"/>
          </a:p>
          <a:p>
            <a:pPr lvl="2"/>
            <a:r>
              <a:rPr lang="en-US" dirty="0"/>
              <a:t>Broken run loop for Flash &lt; 11.5</a:t>
            </a:r>
          </a:p>
          <a:p>
            <a:pPr lvl="2"/>
            <a:r>
              <a:rPr lang="en-US" dirty="0"/>
              <a:t>Background thread for Flash &gt;= 11.5</a:t>
            </a:r>
          </a:p>
          <a:p>
            <a:pPr lvl="1"/>
            <a:r>
              <a:rPr lang="en-US" dirty="0" smtClean="0"/>
              <a:t>Bullet Physics</a:t>
            </a:r>
          </a:p>
          <a:p>
            <a:pPr lvl="1"/>
            <a:r>
              <a:rPr lang="en-US" dirty="0" smtClean="0"/>
              <a:t>Box2D</a:t>
            </a:r>
          </a:p>
          <a:p>
            <a:pPr lvl="1"/>
            <a:r>
              <a:rPr lang="en-US" dirty="0" smtClean="0"/>
              <a:t>Lua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25</a:t>
            </a:fld>
            <a:endParaRPr lang="en-US" dirty="0"/>
          </a:p>
        </p:txBody>
      </p:sp>
      <p:pic>
        <p:nvPicPr>
          <p:cNvPr id="6" name="Picture 5" descr="Screen Shot 2013-05-04 at 9.33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89" y="990600"/>
            <a:ext cx="7118383" cy="56546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715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2"/>
    </mc:Choice>
    <mc:Fallback xmlns="">
      <p:transition xmlns:p14="http://schemas.microsoft.com/office/powerpoint/2010/main" spd="slow" advTm="6205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https://github.com/alexmac/</a:t>
            </a:r>
            <a:r>
              <a:rPr lang="en-US" dirty="0" smtClean="0">
                <a:hlinkClick r:id="rId3"/>
              </a:rPr>
              <a:t>alcexamples</a:t>
            </a:r>
            <a:endParaRPr lang="en-US" dirty="0" smtClean="0"/>
          </a:p>
          <a:p>
            <a:pPr lvl="1"/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smtClean="0"/>
              <a:t>Quake3</a:t>
            </a:r>
          </a:p>
          <a:p>
            <a:pPr lvl="1"/>
            <a:r>
              <a:rPr lang="en-US" dirty="0" err="1" smtClean="0"/>
              <a:t>Bochs</a:t>
            </a:r>
            <a:endParaRPr lang="en-US" dirty="0" smtClean="0"/>
          </a:p>
          <a:p>
            <a:pPr lvl="1"/>
            <a:r>
              <a:rPr lang="en-US" dirty="0" err="1" smtClean="0"/>
              <a:t>DosBox</a:t>
            </a:r>
            <a:endParaRPr lang="en-US" dirty="0" smtClean="0"/>
          </a:p>
          <a:p>
            <a:pPr lvl="1"/>
            <a:r>
              <a:rPr lang="en-US" dirty="0" err="1" smtClean="0"/>
              <a:t>NetHack</a:t>
            </a:r>
            <a:endParaRPr lang="en-US" dirty="0" smtClean="0"/>
          </a:p>
          <a:p>
            <a:pPr lvl="1"/>
            <a:r>
              <a:rPr lang="en-US" dirty="0" smtClean="0"/>
              <a:t>Neverball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26</a:t>
            </a:fld>
            <a:endParaRPr lang="en-US" dirty="0"/>
          </a:p>
        </p:txBody>
      </p:sp>
      <p:pic>
        <p:nvPicPr>
          <p:cNvPr id="5" name="Picture 4" descr="Quake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793" y="1311976"/>
            <a:ext cx="6235312" cy="4860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98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42"/>
    </mc:Choice>
    <mc:Fallback xmlns="">
      <p:transition xmlns:p14="http://schemas.microsoft.com/office/powerpoint/2010/main" spd="slow" advTm="3374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Neverball diff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27</a:t>
            </a:fld>
            <a:endParaRPr lang="en-US" dirty="0"/>
          </a:p>
        </p:txBody>
      </p:sp>
      <p:pic>
        <p:nvPicPr>
          <p:cNvPr id="7" name="Picture 6" descr="_Users_alex_Desktop_neverball_Pag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" y="1286063"/>
            <a:ext cx="3030234" cy="4295585"/>
          </a:xfrm>
          <a:prstGeom prst="rect">
            <a:avLst/>
          </a:prstGeom>
        </p:spPr>
      </p:pic>
      <p:pic>
        <p:nvPicPr>
          <p:cNvPr id="9" name="Picture 8" descr="_Users_alex_Desktop_neverball_Page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57" y="1286063"/>
            <a:ext cx="3030234" cy="4295585"/>
          </a:xfrm>
          <a:prstGeom prst="rect">
            <a:avLst/>
          </a:prstGeom>
        </p:spPr>
      </p:pic>
      <p:pic>
        <p:nvPicPr>
          <p:cNvPr id="10" name="Picture 9" descr="_Users_alex_Desktop_neverball_Page_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91" y="1286063"/>
            <a:ext cx="3030234" cy="4295585"/>
          </a:xfrm>
          <a:prstGeom prst="rect">
            <a:avLst/>
          </a:prstGeom>
        </p:spPr>
      </p:pic>
      <p:pic>
        <p:nvPicPr>
          <p:cNvPr id="13" name="Picture 12" descr="_Users_alex_Desktop_neverball_Page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123" y="1286063"/>
            <a:ext cx="3030234" cy="42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47"/>
    </mc:Choice>
    <mc:Fallback xmlns="">
      <p:transition xmlns:p14="http://schemas.microsoft.com/office/powerpoint/2010/main" spd="slow" advTm="423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Virtual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Unix style FS rooted at “/”</a:t>
            </a:r>
          </a:p>
          <a:p>
            <a:r>
              <a:rPr lang="en-US" dirty="0" smtClean="0"/>
              <a:t>Implement the </a:t>
            </a:r>
            <a:r>
              <a:rPr lang="en-US" dirty="0" err="1" smtClean="0"/>
              <a:t>IBackingStore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Subclass </a:t>
            </a:r>
            <a:r>
              <a:rPr lang="en-US" dirty="0" err="1" smtClean="0"/>
              <a:t>InMemoryBackingStore</a:t>
            </a:r>
            <a:endParaRPr lang="en-US" dirty="0" smtClean="0"/>
          </a:p>
          <a:p>
            <a:pPr lvl="1"/>
            <a:r>
              <a:rPr lang="en-US" dirty="0" err="1" smtClean="0"/>
              <a:t>HTTPBackingStore</a:t>
            </a:r>
            <a:endParaRPr lang="en-US" dirty="0" smtClean="0"/>
          </a:p>
          <a:p>
            <a:pPr lvl="1"/>
            <a:r>
              <a:rPr lang="en-US" dirty="0" err="1" smtClean="0"/>
              <a:t>LSOBackingStore</a:t>
            </a:r>
            <a:endParaRPr lang="en-US" dirty="0" smtClean="0"/>
          </a:p>
          <a:p>
            <a:pPr lvl="1"/>
            <a:r>
              <a:rPr lang="en-US" dirty="0" err="1" smtClean="0"/>
              <a:t>ZipBackingStore</a:t>
            </a:r>
            <a:r>
              <a:rPr lang="en-US" dirty="0" smtClean="0"/>
              <a:t> (see </a:t>
            </a:r>
            <a:r>
              <a:rPr lang="en-US" dirty="0"/>
              <a:t>N</a:t>
            </a:r>
            <a:r>
              <a:rPr lang="en-US" dirty="0" smtClean="0"/>
              <a:t>everball example)</a:t>
            </a:r>
          </a:p>
          <a:p>
            <a:r>
              <a:rPr lang="en-US" dirty="0" smtClean="0"/>
              <a:t>Add the backing store:</a:t>
            </a:r>
          </a:p>
          <a:p>
            <a:pPr lvl="1"/>
            <a:r>
              <a:rPr lang="en-US" dirty="0" err="1">
                <a:latin typeface="Monaco"/>
                <a:cs typeface="Monaco"/>
              </a:rPr>
              <a:t>CModule.vfs.addBackingStore</a:t>
            </a:r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yourBackingStore</a:t>
            </a:r>
            <a:r>
              <a:rPr lang="en-US" dirty="0" smtClean="0">
                <a:latin typeface="Monaco"/>
                <a:cs typeface="Monaco"/>
              </a:rPr>
              <a:t>, path)</a:t>
            </a:r>
          </a:p>
          <a:p>
            <a:pPr lvl="1"/>
            <a:r>
              <a:rPr lang="en-US" dirty="0" smtClean="0">
                <a:latin typeface="Monaco"/>
                <a:cs typeface="Monaco"/>
              </a:rPr>
              <a:t>E.g.</a:t>
            </a:r>
          </a:p>
          <a:p>
            <a:pPr lvl="2"/>
            <a:r>
              <a:rPr lang="en-US" dirty="0" smtClean="0">
                <a:latin typeface="Monaco"/>
                <a:cs typeface="Monaco"/>
              </a:rPr>
              <a:t>“/data” </a:t>
            </a:r>
            <a:r>
              <a:rPr lang="en-US" dirty="0" smtClean="0">
                <a:latin typeface="Monaco"/>
                <a:cs typeface="Monaco"/>
                <a:sym typeface="Wingdings"/>
              </a:rPr>
              <a:t> </a:t>
            </a:r>
            <a:r>
              <a:rPr lang="en-US" dirty="0" err="1" smtClean="0">
                <a:latin typeface="Monaco"/>
                <a:cs typeface="Monaco"/>
                <a:sym typeface="Wingdings"/>
              </a:rPr>
              <a:t>HTTPbackingStore</a:t>
            </a:r>
            <a:endParaRPr lang="en-US" dirty="0" smtClean="0">
              <a:latin typeface="Monaco"/>
              <a:cs typeface="Monaco"/>
              <a:sym typeface="Wingdings"/>
            </a:endParaRPr>
          </a:p>
          <a:p>
            <a:pPr lvl="2"/>
            <a:r>
              <a:rPr lang="en-US" dirty="0" smtClean="0">
                <a:latin typeface="Monaco"/>
                <a:cs typeface="Monaco"/>
                <a:sym typeface="Wingdings"/>
              </a:rPr>
              <a:t>“/user”  </a:t>
            </a:r>
            <a:r>
              <a:rPr lang="en-US" dirty="0" err="1" smtClean="0">
                <a:latin typeface="Monaco"/>
                <a:cs typeface="Monaco"/>
                <a:sym typeface="Wingdings"/>
              </a:rPr>
              <a:t>LSOBackingStore</a:t>
            </a:r>
            <a:endParaRPr lang="en-US" dirty="0" smtClean="0">
              <a:latin typeface="Monaco"/>
              <a:cs typeface="Monac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38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94"/>
    </mc:Choice>
    <mc:Fallback xmlns="">
      <p:transition xmlns:p14="http://schemas.microsoft.com/office/powerpoint/2010/main" spd="slow" advTm="1137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AS3 APIs reflected into C++ APIs</a:t>
            </a:r>
          </a:p>
          <a:p>
            <a:pPr lvl="1"/>
            <a:r>
              <a:rPr lang="en-US" dirty="0" smtClean="0"/>
              <a:t>AS3 namespace </a:t>
            </a:r>
            <a:r>
              <a:rPr lang="en-US" dirty="0" smtClean="0">
                <a:sym typeface="Wingdings"/>
              </a:rPr>
              <a:t> C++ namespace</a:t>
            </a:r>
            <a:endParaRPr lang="en-US" dirty="0" smtClean="0"/>
          </a:p>
          <a:p>
            <a:pPr lvl="1"/>
            <a:r>
              <a:rPr lang="en-US" dirty="0" smtClean="0"/>
              <a:t>AS3 property </a:t>
            </a:r>
            <a:r>
              <a:rPr lang="en-US" dirty="0" smtClean="0">
                <a:sym typeface="Wingdings"/>
              </a:rPr>
              <a:t> C++ members</a:t>
            </a:r>
          </a:p>
          <a:p>
            <a:pPr lvl="1"/>
            <a:r>
              <a:rPr lang="en-US" dirty="0" smtClean="0">
                <a:sym typeface="Wingdings"/>
              </a:rPr>
              <a:t>AS3 method  C++ method</a:t>
            </a:r>
          </a:p>
          <a:p>
            <a:r>
              <a:rPr lang="en-US" dirty="0" smtClean="0">
                <a:sym typeface="Wingdings"/>
              </a:rPr>
              <a:t>Works for arbitrary ABCs</a:t>
            </a:r>
          </a:p>
          <a:p>
            <a:pPr lvl="1"/>
            <a:r>
              <a:rPr lang="en-US" dirty="0" smtClean="0">
                <a:sym typeface="Wingdings"/>
              </a:rPr>
              <a:t>AS3WIG.jar is the tool</a:t>
            </a:r>
          </a:p>
          <a:p>
            <a:pPr lvl="1"/>
            <a:r>
              <a:rPr lang="en-US" dirty="0" smtClean="0"/>
              <a:t>Sample 12 uses it for </a:t>
            </a:r>
            <a:r>
              <a:rPr lang="en-US" dirty="0" err="1" smtClean="0"/>
              <a:t>AGALAssembler.abc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166"/>
    </mc:Choice>
    <mc:Fallback xmlns="">
      <p:transition xmlns:p14="http://schemas.microsoft.com/office/powerpoint/2010/main" spd="slow" advTm="7216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C/C++?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5" name="Picture 4" descr="ti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78" y="1587500"/>
            <a:ext cx="7594600" cy="4724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721" y="967254"/>
            <a:ext cx="7601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www.tiobe.com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/content/</a:t>
            </a:r>
            <a:r>
              <a:rPr lang="en-US" dirty="0" err="1"/>
              <a:t>paperinfo</a:t>
            </a:r>
            <a:r>
              <a:rPr lang="en-US" dirty="0"/>
              <a:t>/</a:t>
            </a:r>
            <a:r>
              <a:rPr lang="en-US" dirty="0" err="1"/>
              <a:t>tpci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2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12"/>
    </mc:Choice>
    <mc:Fallback xmlns="">
      <p:transition xmlns:p14="http://schemas.microsoft.com/office/powerpoint/2010/main" spd="slow" advTm="362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#include &lt;vector&gt;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#include &lt;AS3/AS3.h&gt;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#include &lt;Flash++.h&gt;</a:t>
            </a:r>
          </a:p>
          <a:p>
            <a:pPr marL="0" indent="0">
              <a:buNone/>
            </a:pPr>
            <a:endParaRPr lang="en-US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using namespace AS3::</a:t>
            </a:r>
            <a:r>
              <a:rPr lang="en-US" dirty="0" err="1">
                <a:latin typeface="Monaco"/>
                <a:cs typeface="Monaco"/>
              </a:rPr>
              <a:t>ui</a:t>
            </a:r>
            <a:r>
              <a:rPr lang="en-US" dirty="0">
                <a:latin typeface="Monaco"/>
                <a:cs typeface="Monaco"/>
              </a:rPr>
              <a:t>;</a:t>
            </a:r>
          </a:p>
          <a:p>
            <a:pPr marL="0" indent="0">
              <a:buNone/>
            </a:pPr>
            <a:endParaRPr lang="en-US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dirty="0" err="1">
                <a:latin typeface="Monaco"/>
                <a:cs typeface="Monaco"/>
              </a:rPr>
              <a:t>int</a:t>
            </a:r>
            <a:r>
              <a:rPr lang="en-US" dirty="0">
                <a:latin typeface="Monaco"/>
                <a:cs typeface="Monaco"/>
              </a:rPr>
              <a:t> main()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	flash::display::Stage stage = internal::</a:t>
            </a:r>
            <a:r>
              <a:rPr lang="en-US" dirty="0" err="1">
                <a:latin typeface="Monaco"/>
                <a:cs typeface="Monaco"/>
              </a:rPr>
              <a:t>get_Stage</a:t>
            </a:r>
            <a:r>
              <a:rPr lang="en-US" dirty="0">
                <a:latin typeface="Monaco"/>
                <a:cs typeface="Monaco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	flash::display::Sprite </a:t>
            </a:r>
            <a:r>
              <a:rPr lang="en-US" dirty="0" err="1">
                <a:latin typeface="Monaco"/>
                <a:cs typeface="Monaco"/>
              </a:rPr>
              <a:t>mySprite</a:t>
            </a:r>
            <a:r>
              <a:rPr lang="en-US" dirty="0">
                <a:latin typeface="Monaco"/>
                <a:cs typeface="Monaco"/>
              </a:rPr>
              <a:t> = flash::display::Sprite::_new();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	flash::display::Graphics graphics = </a:t>
            </a:r>
            <a:r>
              <a:rPr lang="en-US" dirty="0" err="1">
                <a:latin typeface="Monaco"/>
                <a:cs typeface="Monaco"/>
              </a:rPr>
              <a:t>mySprite</a:t>
            </a:r>
            <a:r>
              <a:rPr lang="en-US" dirty="0">
                <a:latin typeface="Monaco"/>
                <a:cs typeface="Monaco"/>
              </a:rPr>
              <a:t>-&gt;graphics;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	graphics-&gt;</a:t>
            </a:r>
            <a:r>
              <a:rPr lang="en-US" dirty="0" err="1">
                <a:latin typeface="Monaco"/>
                <a:cs typeface="Monaco"/>
              </a:rPr>
              <a:t>beginFill</a:t>
            </a:r>
            <a:r>
              <a:rPr lang="en-US" dirty="0">
                <a:latin typeface="Monaco"/>
                <a:cs typeface="Monaco"/>
              </a:rPr>
              <a:t>(0xff00ff, 0.5);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	graphics-&gt;</a:t>
            </a:r>
            <a:r>
              <a:rPr lang="en-US" dirty="0" err="1">
                <a:latin typeface="Monaco"/>
                <a:cs typeface="Monaco"/>
              </a:rPr>
              <a:t>drawCircle</a:t>
            </a:r>
            <a:r>
              <a:rPr lang="en-US" dirty="0">
                <a:latin typeface="Monaco"/>
                <a:cs typeface="Monaco"/>
              </a:rPr>
              <a:t>(0.0, 0.0, 30.0);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	graphics-&gt;</a:t>
            </a:r>
            <a:r>
              <a:rPr lang="en-US" dirty="0" err="1">
                <a:latin typeface="Monaco"/>
                <a:cs typeface="Monaco"/>
              </a:rPr>
              <a:t>endFill</a:t>
            </a:r>
            <a:r>
              <a:rPr lang="en-US" dirty="0">
                <a:latin typeface="Monaco"/>
                <a:cs typeface="Monaco"/>
              </a:rPr>
              <a:t>();</a:t>
            </a:r>
          </a:p>
          <a:p>
            <a:pPr marL="0" indent="0">
              <a:buNone/>
            </a:pPr>
            <a:endParaRPr lang="en-US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	stage-&gt;</a:t>
            </a:r>
            <a:r>
              <a:rPr lang="en-US" dirty="0" err="1">
                <a:latin typeface="Monaco"/>
                <a:cs typeface="Monaco"/>
              </a:rPr>
              <a:t>addChild</a:t>
            </a:r>
            <a:r>
              <a:rPr lang="en-US" dirty="0">
                <a:latin typeface="Monaco"/>
                <a:cs typeface="Monaco"/>
              </a:rPr>
              <a:t>(</a:t>
            </a:r>
            <a:r>
              <a:rPr lang="en-US" dirty="0" err="1">
                <a:latin typeface="Monaco"/>
                <a:cs typeface="Monaco"/>
              </a:rPr>
              <a:t>mySprite</a:t>
            </a:r>
            <a:r>
              <a:rPr lang="en-US" dirty="0">
                <a:latin typeface="Monaco"/>
                <a:cs typeface="Monaco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Monaco"/>
                <a:cs typeface="Monaco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971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767"/>
    </mc:Choice>
    <mc:Fallback xmlns="">
      <p:transition xmlns:p14="http://schemas.microsoft.com/office/powerpoint/2010/main" spd="slow" advTm="9576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with Scout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gaming.adobe.com</a:t>
            </a:r>
            <a:r>
              <a:rPr lang="en-US" dirty="0"/>
              <a:t>/technologies/scout/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31</a:t>
            </a:fld>
            <a:endParaRPr lang="en-US" dirty="0"/>
          </a:p>
        </p:txBody>
      </p:sp>
      <p:pic>
        <p:nvPicPr>
          <p:cNvPr id="5" name="Picture 4" descr="sc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52" y="1419730"/>
            <a:ext cx="8315073" cy="505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03"/>
    </mc:Choice>
    <mc:Fallback xmlns="">
      <p:transition xmlns:p14="http://schemas.microsoft.com/office/powerpoint/2010/main" spd="slow" advTm="205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 with Scout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Demangles</a:t>
            </a:r>
            <a:r>
              <a:rPr lang="en-US" dirty="0" smtClean="0"/>
              <a:t> C/C++ function names</a:t>
            </a:r>
          </a:p>
          <a:p>
            <a:r>
              <a:rPr lang="en-US" dirty="0" smtClean="0"/>
              <a:t>Tracks </a:t>
            </a:r>
            <a:r>
              <a:rPr lang="en-US" dirty="0" err="1" smtClean="0"/>
              <a:t>domainMemory</a:t>
            </a:r>
            <a:r>
              <a:rPr lang="en-US" dirty="0" smtClean="0"/>
              <a:t> usage separately from other </a:t>
            </a:r>
            <a:r>
              <a:rPr lang="en-US" dirty="0" err="1" smtClean="0"/>
              <a:t>ByteArrays</a:t>
            </a:r>
            <a:endParaRPr lang="en-US" dirty="0" smtClean="0"/>
          </a:p>
          <a:p>
            <a:r>
              <a:rPr lang="en-US" dirty="0" smtClean="0"/>
              <a:t>Experimental support for Threading</a:t>
            </a:r>
          </a:p>
          <a:p>
            <a:r>
              <a:rPr lang="en-US" dirty="0" smtClean="0"/>
              <a:t>Custom metrics can be generated from C/C++ code</a:t>
            </a:r>
          </a:p>
          <a:p>
            <a:endParaRPr lang="en-US" dirty="0"/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87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41"/>
    </mc:Choice>
    <mc:Fallback xmlns="">
      <p:transition xmlns:p14="http://schemas.microsoft.com/office/powerpoint/2010/main" spd="slow" advTm="9114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FlasCC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www.adobe.com</a:t>
            </a:r>
            <a:r>
              <a:rPr lang="en-US" dirty="0"/>
              <a:t>/</a:t>
            </a:r>
            <a:r>
              <a:rPr lang="en-US" dirty="0" err="1"/>
              <a:t>devnet</a:t>
            </a:r>
            <a:r>
              <a:rPr lang="en-US" dirty="0"/>
              <a:t>-docs/</a:t>
            </a:r>
            <a:r>
              <a:rPr lang="en-US" dirty="0" err="1"/>
              <a:t>flascc</a:t>
            </a:r>
            <a:r>
              <a:rPr lang="en-US" dirty="0"/>
              <a:t>/</a:t>
            </a:r>
            <a:r>
              <a:rPr lang="en-US" dirty="0" err="1"/>
              <a:t>README.html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33</a:t>
            </a:fld>
            <a:endParaRPr lang="en-US" dirty="0"/>
          </a:p>
        </p:txBody>
      </p:sp>
      <p:pic>
        <p:nvPicPr>
          <p:cNvPr id="5" name="Picture 4" descr="refere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30" y="1476375"/>
            <a:ext cx="7559429" cy="4695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75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21"/>
    </mc:Choice>
    <mc:Fallback xmlns="">
      <p:transition xmlns:p14="http://schemas.microsoft.com/office/powerpoint/2010/main" spd="slow" advTm="2912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Adobe </a:t>
            </a:r>
            <a:r>
              <a:rPr lang="en-US" dirty="0" err="1" smtClean="0"/>
              <a:t>Devnet</a:t>
            </a:r>
            <a:r>
              <a:rPr lang="en-US" dirty="0" smtClean="0"/>
              <a:t> 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www.adobe.com</a:t>
            </a:r>
            <a:r>
              <a:rPr lang="en-US" dirty="0"/>
              <a:t>/</a:t>
            </a:r>
            <a:r>
              <a:rPr lang="en-US" dirty="0" err="1"/>
              <a:t>devnet</a:t>
            </a:r>
            <a:r>
              <a:rPr lang="en-US" dirty="0"/>
              <a:t>/games/</a:t>
            </a:r>
            <a:r>
              <a:rPr lang="en-US" dirty="0" err="1"/>
              <a:t>game-development.html#gameflascc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34</a:t>
            </a:fld>
            <a:endParaRPr lang="en-US" dirty="0"/>
          </a:p>
        </p:txBody>
      </p:sp>
      <p:pic>
        <p:nvPicPr>
          <p:cNvPr id="5" name="Picture 4" descr="article-t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70" y="1460664"/>
            <a:ext cx="6126941" cy="4978895"/>
          </a:xfrm>
          <a:prstGeom prst="rect">
            <a:avLst/>
          </a:prstGeom>
        </p:spPr>
      </p:pic>
      <p:pic>
        <p:nvPicPr>
          <p:cNvPr id="8" name="Picture 7" descr="article-pathfind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404" y="1460664"/>
            <a:ext cx="6126941" cy="4978895"/>
          </a:xfrm>
          <a:prstGeom prst="rect">
            <a:avLst/>
          </a:prstGeom>
        </p:spPr>
      </p:pic>
      <p:pic>
        <p:nvPicPr>
          <p:cNvPr id="6" name="Picture 5" descr="threading-artic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39" y="1460664"/>
            <a:ext cx="6079118" cy="5016336"/>
          </a:xfrm>
          <a:prstGeom prst="rect">
            <a:avLst/>
          </a:prstGeom>
        </p:spPr>
      </p:pic>
      <p:pic>
        <p:nvPicPr>
          <p:cNvPr id="7" name="Picture 6" descr="opengl-artic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74" y="1460664"/>
            <a:ext cx="6126942" cy="49788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035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15"/>
    </mc:Choice>
    <mc:Fallback xmlns="">
      <p:transition xmlns:p14="http://schemas.microsoft.com/office/powerpoint/2010/main" spd="slow" advTm="9121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</a:t>
            </a:r>
            <a:r>
              <a:rPr lang="en-US" dirty="0" err="1" smtClean="0"/>
              <a:t>toolchain</a:t>
            </a:r>
            <a:r>
              <a:rPr lang="en-US" dirty="0" smtClean="0"/>
              <a:t> being open sourced</a:t>
            </a:r>
          </a:p>
          <a:p>
            <a:r>
              <a:rPr lang="en-US" dirty="0" smtClean="0"/>
              <a:t>Adobe will continue to support FlasCC</a:t>
            </a:r>
          </a:p>
          <a:p>
            <a:r>
              <a:rPr lang="en-US" dirty="0" smtClean="0"/>
              <a:t>Alchemy </a:t>
            </a:r>
            <a:r>
              <a:rPr lang="en-US" dirty="0" smtClean="0">
                <a:sym typeface="Wingdings"/>
              </a:rPr>
              <a:t> FlasCC  </a:t>
            </a:r>
            <a:r>
              <a:rPr lang="en-US" dirty="0" err="1" smtClean="0">
                <a:sym typeface="Wingdings"/>
              </a:rPr>
              <a:t>CrossBridge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26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55"/>
    </mc:Choice>
    <mc:Fallback xmlns="">
      <p:transition xmlns:p14="http://schemas.microsoft.com/office/powerpoint/2010/main" spd="slow" advTm="3275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1928010"/>
            <a:ext cx="12188825" cy="3001981"/>
            <a:chOff x="0" y="1724720"/>
            <a:chExt cx="12188825" cy="3001981"/>
          </a:xfrm>
        </p:grpSpPr>
        <p:sp>
          <p:nvSpPr>
            <p:cNvPr id="3" name="TextBox 2"/>
            <p:cNvSpPr txBox="1"/>
            <p:nvPr/>
          </p:nvSpPr>
          <p:spPr>
            <a:xfrm>
              <a:off x="0" y="3760283"/>
              <a:ext cx="12188825" cy="966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dirty="0" smtClean="0"/>
                <a:t>alexmac@adobe.com</a:t>
              </a:r>
            </a:p>
            <a:p>
              <a:pPr algn="ctr">
                <a:lnSpc>
                  <a:spcPct val="120000"/>
                </a:lnSpc>
              </a:pPr>
              <a:r>
                <a:rPr lang="en-US" sz="2400" dirty="0" smtClean="0"/>
                <a:t>@</a:t>
              </a:r>
              <a:r>
                <a:rPr lang="en-US" sz="2400" dirty="0" err="1" smtClean="0"/>
                <a:t>dralexmac</a:t>
              </a:r>
              <a:endParaRPr lang="en-US" sz="2400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9844" y="1724720"/>
              <a:ext cx="1554480" cy="1956816"/>
            </a:xfrm>
            <a:prstGeom prst="rect">
              <a:avLst/>
            </a:prstGeom>
          </p:spPr>
        </p:pic>
      </p:grpSp>
      <p:pic>
        <p:nvPicPr>
          <p:cNvPr id="4" name="Picture 3" descr="teehanlax_iOS6_GU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402" y="12950"/>
            <a:ext cx="3297855" cy="68363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23406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-1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20" rIns="91439" bIns="4572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FFFFFF"/>
              </a:solidFill>
              <a:latin typeface="+mn-lt"/>
              <a:ea typeface="ＭＳ Ｐゴシック" pitchFamily="-111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44" y="1928010"/>
            <a:ext cx="1554480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51257"/>
      </p:ext>
    </p:extLst>
  </p:cSld>
  <p:clrMapOvr>
    <a:masterClrMapping/>
  </p:clrMapOvr>
  <p:transition xmlns:p14="http://schemas.microsoft.com/office/powerpoint/2010/main" advTm="2184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lascc-releas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432" y="990600"/>
            <a:ext cx="6698673" cy="5149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FlasCC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gaming.adobe.com</a:t>
            </a:r>
            <a:r>
              <a:rPr lang="en-US" dirty="0"/>
              <a:t>/technologies/</a:t>
            </a:r>
            <a:r>
              <a:rPr lang="en-US" dirty="0" err="1"/>
              <a:t>flascc</a:t>
            </a:r>
            <a:r>
              <a:rPr lang="en-US" dirty="0" smtClean="0"/>
              <a:t>/</a:t>
            </a:r>
          </a:p>
          <a:p>
            <a:r>
              <a:rPr lang="en-US" dirty="0" smtClean="0"/>
              <a:t>Free to download</a:t>
            </a:r>
          </a:p>
          <a:p>
            <a:r>
              <a:rPr lang="en-US" dirty="0" smtClean="0"/>
              <a:t>No licensing restrictions on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44619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tv.adobe.com</a:t>
            </a:r>
            <a:r>
              <a:rPr lang="en-US" dirty="0"/>
              <a:t>/watch/max-2011-develop/leveraging-adobe-alchemy-to-optimize-games-and-applications/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5" name="Picture 4" descr="max20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78" y="1745214"/>
            <a:ext cx="6230087" cy="47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39"/>
    </mc:Choice>
    <mc:Fallback xmlns="">
      <p:transition xmlns:p14="http://schemas.microsoft.com/office/powerpoint/2010/main" spd="slow" advTm="397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Industry standard </a:t>
            </a:r>
            <a:r>
              <a:rPr lang="en-US" dirty="0" err="1" smtClean="0"/>
              <a:t>toolchain</a:t>
            </a:r>
            <a:endParaRPr lang="en-US" dirty="0" smtClean="0"/>
          </a:p>
          <a:p>
            <a:pPr lvl="1"/>
            <a:r>
              <a:rPr lang="en-US" dirty="0" smtClean="0"/>
              <a:t>GCC is the compiler</a:t>
            </a:r>
          </a:p>
          <a:p>
            <a:pPr lvl="1"/>
            <a:r>
              <a:rPr lang="en-US" dirty="0" smtClean="0"/>
              <a:t>GDB is the debugger</a:t>
            </a:r>
          </a:p>
          <a:p>
            <a:pPr lvl="1"/>
            <a:r>
              <a:rPr lang="en-US" dirty="0" err="1" smtClean="0"/>
              <a:t>Binutils</a:t>
            </a:r>
            <a:r>
              <a:rPr lang="en-US" dirty="0" smtClean="0"/>
              <a:t> for the utilities (</a:t>
            </a:r>
            <a:r>
              <a:rPr lang="en-US" dirty="0" err="1" smtClean="0"/>
              <a:t>ar</a:t>
            </a:r>
            <a:r>
              <a:rPr lang="en-US" dirty="0" smtClean="0"/>
              <a:t>, nm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Robust code generation</a:t>
            </a:r>
          </a:p>
          <a:p>
            <a:pPr lvl="1"/>
            <a:r>
              <a:rPr lang="en-US" dirty="0" smtClean="0"/>
              <a:t>LLVM backend</a:t>
            </a:r>
          </a:p>
          <a:p>
            <a:pPr lvl="1"/>
            <a:r>
              <a:rPr lang="en-US" dirty="0" smtClean="0"/>
              <a:t>FlasCC passes the GCC “torture test” unit tests</a:t>
            </a:r>
          </a:p>
          <a:p>
            <a:pPr lvl="1"/>
            <a:r>
              <a:rPr lang="en-US" dirty="0" smtClean="0"/>
              <a:t>Handles large codebases like Unreal Engine 3</a:t>
            </a:r>
          </a:p>
          <a:p>
            <a:r>
              <a:rPr lang="en-US" dirty="0" smtClean="0"/>
              <a:t>Code reuse</a:t>
            </a:r>
          </a:p>
          <a:p>
            <a:pPr lvl="1"/>
            <a:r>
              <a:rPr lang="en-US" dirty="0" smtClean="0"/>
              <a:t>SWIG </a:t>
            </a:r>
            <a:r>
              <a:rPr lang="en-US" dirty="0"/>
              <a:t>auto-generates interop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AS3 developers can use FlasCC SWCs like any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5" name="Picture 4" descr="DragonMediu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105" y="714375"/>
            <a:ext cx="5080000" cy="508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981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12"/>
    </mc:Choice>
    <mc:Fallback xmlns="">
      <p:transition xmlns:p14="http://schemas.microsoft.com/office/powerpoint/2010/main" spd="slow" advTm="21121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Flash 11.5 supports multi-threading</a:t>
            </a:r>
          </a:p>
          <a:p>
            <a:pPr lvl="1"/>
            <a:r>
              <a:rPr lang="en-US" dirty="0" smtClean="0"/>
              <a:t>Worker model (isolated execution environments)</a:t>
            </a:r>
          </a:p>
          <a:p>
            <a:pPr lvl="1"/>
            <a:r>
              <a:rPr lang="en-US" dirty="0" smtClean="0"/>
              <a:t>AS3 communicates via message passing</a:t>
            </a:r>
          </a:p>
          <a:p>
            <a:pPr lvl="1"/>
            <a:r>
              <a:rPr lang="en-US" dirty="0" err="1" smtClean="0"/>
              <a:t>domainMemory</a:t>
            </a:r>
            <a:r>
              <a:rPr lang="en-US" dirty="0" smtClean="0"/>
              <a:t> </a:t>
            </a:r>
            <a:r>
              <a:rPr lang="en-US" b="1" dirty="0" smtClean="0"/>
              <a:t>is</a:t>
            </a:r>
            <a:r>
              <a:rPr lang="en-US" dirty="0" smtClean="0"/>
              <a:t> shared across workers</a:t>
            </a:r>
          </a:p>
          <a:p>
            <a:r>
              <a:rPr lang="en-US" dirty="0" smtClean="0"/>
              <a:t>FlasCC exposes </a:t>
            </a:r>
            <a:r>
              <a:rPr lang="en-US" dirty="0" err="1" smtClean="0"/>
              <a:t>pthreads</a:t>
            </a:r>
            <a:endParaRPr lang="en-US" dirty="0" smtClean="0"/>
          </a:p>
          <a:p>
            <a:pPr lvl="1"/>
            <a:r>
              <a:rPr lang="en-US" dirty="0" smtClean="0"/>
              <a:t>No compromises, fully functional</a:t>
            </a:r>
          </a:p>
          <a:p>
            <a:pPr lvl="1"/>
            <a:r>
              <a:rPr lang="en-US" dirty="0" err="1" smtClean="0"/>
              <a:t>Mutexes</a:t>
            </a:r>
            <a:r>
              <a:rPr lang="en-US" dirty="0" smtClean="0"/>
              <a:t>, conditions, </a:t>
            </a:r>
            <a:r>
              <a:rPr lang="en-US" dirty="0" err="1" smtClean="0"/>
              <a:t>rwlocks</a:t>
            </a:r>
            <a:r>
              <a:rPr lang="en-US" dirty="0" smtClean="0"/>
              <a:t>, semaphores</a:t>
            </a:r>
          </a:p>
          <a:p>
            <a:r>
              <a:rPr lang="en-US" dirty="0" err="1" smtClean="0"/>
              <a:t>Thunking</a:t>
            </a:r>
            <a:r>
              <a:rPr lang="en-US" dirty="0" smtClean="0"/>
              <a:t> mechanism</a:t>
            </a:r>
          </a:p>
          <a:p>
            <a:pPr marL="476128" lvl="2"/>
            <a:r>
              <a:rPr lang="en-US" dirty="0"/>
              <a:t>Similar to “</a:t>
            </a:r>
            <a:r>
              <a:rPr lang="en-US" dirty="0" err="1" smtClean="0"/>
              <a:t>performSelectorOnMainThread</a:t>
            </a:r>
            <a:r>
              <a:rPr lang="en-US" dirty="0" smtClean="0"/>
              <a:t>”</a:t>
            </a:r>
          </a:p>
          <a:p>
            <a:pPr marL="476128" lvl="2"/>
            <a:r>
              <a:rPr lang="en-US" dirty="0" smtClean="0"/>
              <a:t>Run code on main (UI) worker</a:t>
            </a:r>
          </a:p>
          <a:p>
            <a:pPr marL="476128" lvl="2"/>
            <a:r>
              <a:rPr lang="en-US" dirty="0" smtClean="0"/>
              <a:t>Manipulate AS3 objects on main worker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02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89"/>
    </mc:Choice>
    <mc:Fallback xmlns="">
      <p:transition xmlns:p14="http://schemas.microsoft.com/office/powerpoint/2010/main" spd="slow" advTm="14728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 </a:t>
            </a:r>
            <a:r>
              <a:rPr lang="en-US" dirty="0" err="1" smtClean="0"/>
              <a:t>vs</a:t>
            </a:r>
            <a:r>
              <a:rPr lang="en-US" dirty="0" smtClean="0"/>
              <a:t> Workers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Workers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worker runs a whole </a:t>
            </a:r>
            <a:r>
              <a:rPr lang="en-US" dirty="0" smtClean="0"/>
              <a:t>SWF</a:t>
            </a:r>
          </a:p>
          <a:p>
            <a:pPr lvl="1"/>
            <a:r>
              <a:rPr lang="en-US" dirty="0" smtClean="0"/>
              <a:t>First SWF to run is the main or “UI” worker </a:t>
            </a:r>
            <a:r>
              <a:rPr lang="en-US" dirty="0" smtClean="0">
                <a:sym typeface="Wingdings"/>
              </a:rPr>
              <a:t> access to privileged APIs</a:t>
            </a:r>
            <a:endParaRPr lang="en-US" dirty="0" smtClean="0"/>
          </a:p>
          <a:p>
            <a:pPr lvl="1"/>
            <a:r>
              <a:rPr lang="en-US" dirty="0" smtClean="0"/>
              <a:t>All other workers are child workers </a:t>
            </a:r>
            <a:r>
              <a:rPr lang="en-US" dirty="0" smtClean="0">
                <a:sym typeface="Wingdings"/>
              </a:rPr>
              <a:t> NO access to privileged APIs</a:t>
            </a:r>
            <a:endParaRPr lang="en-US" dirty="0"/>
          </a:p>
          <a:p>
            <a:r>
              <a:rPr lang="en-US" dirty="0" err="1" smtClean="0"/>
              <a:t>Pthreads</a:t>
            </a:r>
            <a:endParaRPr lang="en-US" dirty="0" smtClean="0"/>
          </a:p>
          <a:p>
            <a:pPr lvl="1"/>
            <a:r>
              <a:rPr lang="en-US" dirty="0" smtClean="0"/>
              <a:t>FlasCC creates workers running the main SWF</a:t>
            </a:r>
          </a:p>
          <a:p>
            <a:pPr lvl="1"/>
            <a:r>
              <a:rPr lang="en-US" dirty="0" smtClean="0"/>
              <a:t>Each worker can run one </a:t>
            </a:r>
            <a:r>
              <a:rPr lang="en-US" dirty="0" err="1" smtClean="0"/>
              <a:t>pthread</a:t>
            </a:r>
            <a:r>
              <a:rPr lang="en-US" dirty="0" smtClean="0"/>
              <a:t> at a time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pthread</a:t>
            </a:r>
            <a:r>
              <a:rPr lang="en-US" dirty="0" smtClean="0"/>
              <a:t> can be impersonated by a different worker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3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97"/>
    </mc:Choice>
    <mc:Fallback xmlns="">
      <p:transition xmlns:p14="http://schemas.microsoft.com/office/powerpoint/2010/main" spd="slow" advTm="14499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Flash 11 introduced Stage3D</a:t>
            </a:r>
          </a:p>
          <a:p>
            <a:pPr lvl="1"/>
            <a:r>
              <a:rPr lang="en-US" dirty="0" smtClean="0"/>
              <a:t>GPU accelerated 3D</a:t>
            </a:r>
          </a:p>
          <a:p>
            <a:pPr lvl="1"/>
            <a:r>
              <a:rPr lang="en-US" dirty="0" smtClean="0"/>
              <a:t>Equivalent to OpenGLES 2</a:t>
            </a:r>
          </a:p>
          <a:p>
            <a:r>
              <a:rPr lang="en-US" dirty="0" smtClean="0"/>
              <a:t>FlasCC has experimental OpenGL/GLES support</a:t>
            </a:r>
          </a:p>
          <a:p>
            <a:pPr lvl="1"/>
            <a:r>
              <a:rPr lang="en-US" dirty="0">
                <a:hlinkClick r:id="rId4"/>
              </a:rPr>
              <a:t>https://github.com/adobe/</a:t>
            </a:r>
            <a:r>
              <a:rPr lang="en-US" dirty="0" smtClean="0">
                <a:hlinkClick r:id="rId4"/>
              </a:rPr>
              <a:t>GLS3D</a:t>
            </a:r>
            <a:endParaRPr lang="en-US" dirty="0" smtClean="0"/>
          </a:p>
          <a:p>
            <a:r>
              <a:rPr lang="en-US" dirty="0" err="1" smtClean="0"/>
              <a:t>Gamedev.net</a:t>
            </a:r>
            <a:r>
              <a:rPr lang="en-US" dirty="0" smtClean="0"/>
              <a:t> “</a:t>
            </a:r>
            <a:r>
              <a:rPr lang="en-US" dirty="0" err="1" smtClean="0"/>
              <a:t>NeHe</a:t>
            </a:r>
            <a:r>
              <a:rPr lang="en-US" dirty="0" smtClean="0"/>
              <a:t>” OpenGL tutorials</a:t>
            </a:r>
          </a:p>
          <a:p>
            <a:pPr lvl="1"/>
            <a:r>
              <a:rPr lang="en-US" dirty="0">
                <a:hlinkClick r:id="rId5"/>
              </a:rPr>
              <a:t>http://www.cmodule.org/nehe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https://github.com/alexmac/</a:t>
            </a:r>
            <a:r>
              <a:rPr lang="en-US" dirty="0" smtClean="0">
                <a:hlinkClick r:id="rId6"/>
              </a:rPr>
              <a:t>alcfreeglut</a:t>
            </a:r>
            <a:endParaRPr lang="en-US" dirty="0" smtClean="0"/>
          </a:p>
          <a:p>
            <a:pPr lvl="1"/>
            <a:r>
              <a:rPr lang="en-US" dirty="0" smtClean="0"/>
              <a:t>DEMO</a:t>
            </a:r>
          </a:p>
          <a:p>
            <a:r>
              <a:rPr lang="en-US" dirty="0" smtClean="0"/>
              <a:t>Neverball</a:t>
            </a:r>
          </a:p>
          <a:p>
            <a:pPr lvl="1"/>
            <a:r>
              <a:rPr lang="en-US" dirty="0">
                <a:hlinkClick r:id="rId7"/>
              </a:rPr>
              <a:t>http://www.cmodule.org/neverball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5" name="Picture 4" descr="neverbal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24" y="1250950"/>
            <a:ext cx="5687601" cy="4651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221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431"/>
    </mc:Choice>
    <mc:Fallback xmlns="">
      <p:transition xmlns:p14="http://schemas.microsoft.com/office/powerpoint/2010/main" spd="slow" advTm="14643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6.0&quot;&gt;&lt;object type=&quot;1&quot; unique_id=&quot;10001&quot;&gt;&lt;object type=&quot;8&quot; unique_id=&quot;717709&quot;&gt;&lt;/object&gt;&lt;object type=&quot;2&quot; unique_id=&quot;717710&quot;&gt;&lt;object type=&quot;3&quot; unique_id=&quot;717711&quot;&gt;&lt;property id=&quot;20148&quot; value=&quot;5&quot;/&gt;&lt;property id=&quot;20300&quot; value=&quot;Slide 1 - &amp;quot;Important Notes about the 16x9 Template&amp;quot;&quot;/&gt;&lt;property id=&quot;20307&quot; value=&quot;272&quot;/&gt;&lt;/object&gt;&lt;object type=&quot;3&quot; unique_id=&quot;717712&quot;&gt;&lt;property id=&quot;20148&quot; value=&quot;5&quot;/&gt;&lt;property id=&quot;20300&quot; value=&quot;Slide 2 - &amp;quot;Adobe Presentation&amp;quot;&quot;/&gt;&lt;property id=&quot;20307&quot; value=&quot;274&quot;/&gt;&lt;/object&gt;&lt;object type=&quot;3&quot; unique_id=&quot;717713&quot;&gt;&lt;property id=&quot;20148&quot; value=&quot;5&quot;/&gt;&lt;property id=&quot;20300&quot; value=&quot;Slide 3 - &amp;quot;Standard White Background Bullet Slide&amp;quot;&quot;/&gt;&lt;property id=&quot;20307&quot; value=&quot;271&quot;/&gt;&lt;/object&gt;&lt;object type=&quot;3&quot; unique_id=&quot;717714&quot;&gt;&lt;property id=&quot;20148&quot; value=&quot;5&quot;/&gt;&lt;property id=&quot;20300&quot; value=&quot;Slide 5 - &amp;quot;Properly Using Footers and Page Numbers in PowerPoint 2010&amp;quot;&quot;/&gt;&lt;property id=&quot;20307&quot; value=&quot;275&quot;/&gt;&lt;/object&gt;&lt;object type=&quot;3&quot; unique_id=&quot;717715&quot;&gt;&lt;property id=&quot;20148&quot; value=&quot;5&quot;/&gt;&lt;property id=&quot;20300&quot; value=&quot;Slide 6 - &amp;quot;Using Themes to Convert Old Presentations – PPT2010 on Windows&amp;quot;&quot;/&gt;&lt;property id=&quot;20307&quot; value=&quot;257&quot;/&gt;&lt;/object&gt;&lt;object type=&quot;3&quot; unique_id=&quot;717716&quot;&gt;&lt;property id=&quot;20148&quot; value=&quot;5&quot;/&gt;&lt;property id=&quot;20300&quot; value=&quot;Slide 7 - &amp;quot;Bar Chart&amp;quot;&quot;/&gt;&lt;property id=&quot;20307&quot; value=&quot;260&quot;/&gt;&lt;/object&gt;&lt;object type=&quot;3&quot; unique_id=&quot;717717&quot;&gt;&lt;property id=&quot;20148&quot; value=&quot;5&quot;/&gt;&lt;property id=&quot;20300&quot; value=&quot;Slide 8 - &amp;quot;Pie Chart&amp;quot;&quot;/&gt;&lt;property id=&quot;20307&quot; value=&quot;264&quot;/&gt;&lt;/object&gt;&lt;object type=&quot;3&quot; unique_id=&quot;717718&quot;&gt;&lt;property id=&quot;20148&quot; value=&quot;5&quot;/&gt;&lt;property id=&quot;20300&quot; value=&quot;Slide 9 - &amp;quot;White Content Area Layout&amp;quot;&quot;/&gt;&lt;property id=&quot;20307&quot; value=&quot;265&quot;/&gt;&lt;/object&gt;&lt;object type=&quot;3&quot; unique_id=&quot;717719&quot;&gt;&lt;property id=&quot;20148&quot; value=&quot;5&quot;/&gt;&lt;property id=&quot;20300&quot; value=&quot;Slide 10 - &amp;quot;Gray Content Area Layout&amp;quot;&quot;/&gt;&lt;property id=&quot;20307&quot; value=&quot;258&quot;/&gt;&lt;/object&gt;&lt;object type=&quot;3&quot; unique_id=&quot;717720&quot;&gt;&lt;property id=&quot;20148&quot; value=&quot;5&quot;/&gt;&lt;property id=&quot;20300&quot; value=&quot;Slide 11 - &amp;quot;Black Content Area Layout&amp;quot;&quot;/&gt;&lt;property id=&quot;20307&quot; value=&quot;259&quot;/&gt;&lt;/object&gt;&lt;object type=&quot;3&quot; unique_id=&quot;717721&quot;&gt;&lt;property id=&quot;20148&quot; value=&quot;5&quot;/&gt;&lt;property id=&quot;20300&quot; value=&quot;Slide 12 - &amp;quot;Color Palette&amp;quot;&quot;/&gt;&lt;property id=&quot;20307&quot; value=&quot;267&quot;/&gt;&lt;/object&gt;&lt;object type=&quot;3&quot; unique_id=&quot;717722&quot;&gt;&lt;property id=&quot;20148&quot; value=&quot;5&quot;/&gt;&lt;property id=&quot;20300&quot; value=&quot;Slide 13&quot;/&gt;&lt;property id=&quot;20307&quot; value=&quot;270&quot;/&gt;&lt;/object&gt;&lt;object type=&quot;3&quot; unique_id=&quot;717737&quot;&gt;&lt;property id=&quot;20148&quot; value=&quot;5&quot;/&gt;&lt;property id=&quot;20300&quot; value=&quot;Slide 4 - &amp;quot;How to save this template in your templates folder&amp;quot;&quot;/&gt;&lt;property id=&quot;20307&quot; value=&quot;276&quot;/&gt;&lt;/object&gt;&lt;object type=&quot;3&quot; unique_id=&quot;717777&quot;&gt;&lt;property id=&quot;20148&quot; value=&quot;5&quot;/&gt;&lt;property id=&quot;20300&quot; value=&quot;Slide 14&quot;/&gt;&lt;property id=&quot;20307&quot; value=&quot;277&quot;/&gt;&lt;/object&gt;&lt;/object&gt;&lt;/object&gt;&lt;/database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9.2|2.3|16.2|26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34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46|5.5|1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8.1|1.4|1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3.1|8|36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25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7|0.4|0.3|29.4|0.6|1.4|14.8|1.2|5.6|12.2|6|2.7|1.3|4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0.7|22.3|23.9|1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6.6|29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6.5|23.9|15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5.4|9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71.6|6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75.2|3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8.9|7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22.5|57.2|2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39.6|2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9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heme/theme1.xml><?xml version="1.0" encoding="utf-8"?>
<a:theme xmlns:a="http://schemas.openxmlformats.org/drawingml/2006/main" name="MAX2013 Breakout Template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MAX2013 Breakout Template.potx</Template>
  <TotalTime>23422</TotalTime>
  <Words>1824</Words>
  <Application>Microsoft Macintosh PowerPoint</Application>
  <PresentationFormat>Custom</PresentationFormat>
  <Paragraphs>443</Paragraphs>
  <Slides>37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MAX2013 Breakout Template</vt:lpstr>
      <vt:lpstr>From C++ to Flash: The Power of the Adobe Flash C++ Compiler</vt:lpstr>
      <vt:lpstr>Overview</vt:lpstr>
      <vt:lpstr>Why C/C++?</vt:lpstr>
      <vt:lpstr>FlasCC</vt:lpstr>
      <vt:lpstr>Overview</vt:lpstr>
      <vt:lpstr>Productivity</vt:lpstr>
      <vt:lpstr>Multithreading</vt:lpstr>
      <vt:lpstr>Threads vs Workers</vt:lpstr>
      <vt:lpstr>Graphics</vt:lpstr>
      <vt:lpstr>Graphics - shaders</vt:lpstr>
      <vt:lpstr>Porting libraries </vt:lpstr>
      <vt:lpstr>Extra libraries</vt:lpstr>
      <vt:lpstr>Porting applications</vt:lpstr>
      <vt:lpstr>main()</vt:lpstr>
      <vt:lpstr>main() – AS3_GoAsync()</vt:lpstr>
      <vt:lpstr>Dealing with run loops</vt:lpstr>
      <vt:lpstr>Dealing with run loops</vt:lpstr>
      <vt:lpstr>Dealing with run loops</vt:lpstr>
      <vt:lpstr>High level flow</vt:lpstr>
      <vt:lpstr>Dealing with run loops</vt:lpstr>
      <vt:lpstr>Dealing with run loops</vt:lpstr>
      <vt:lpstr>High level flow - multithreaded</vt:lpstr>
      <vt:lpstr>High level flow - multithreaded</vt:lpstr>
      <vt:lpstr>Console.as</vt:lpstr>
      <vt:lpstr>Example ports</vt:lpstr>
      <vt:lpstr>Example ports</vt:lpstr>
      <vt:lpstr>Neverball diff</vt:lpstr>
      <vt:lpstr>The Virtual file system</vt:lpstr>
      <vt:lpstr>Flash++</vt:lpstr>
      <vt:lpstr>Flash++</vt:lpstr>
      <vt:lpstr>Profiling with Scout</vt:lpstr>
      <vt:lpstr>Profiling with Scout</vt:lpstr>
      <vt:lpstr>FlasCC documentation</vt:lpstr>
      <vt:lpstr>Adobe Devnet articles</vt:lpstr>
      <vt:lpstr>Future</vt:lpstr>
      <vt:lpstr>PowerPoint Presentation</vt:lpstr>
      <vt:lpstr>PowerPoint Presentation</vt:lpstr>
    </vt:vector>
  </TitlesOfParts>
  <Manager/>
  <Company>Adobe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C++ to Flash: The Power of the Adobe Flash C++ Compiler</dc:title>
  <dc:subject/>
  <dc:creator>Alexander Macdonald</dc:creator>
  <cp:keywords>Flash, FlasCC, C++</cp:keywords>
  <dc:description/>
  <cp:lastModifiedBy>Alex Macdonald</cp:lastModifiedBy>
  <cp:revision>424</cp:revision>
  <dcterms:created xsi:type="dcterms:W3CDTF">2009-08-20T18:55:32Z</dcterms:created>
  <dcterms:modified xsi:type="dcterms:W3CDTF">2013-05-07T05:49:42Z</dcterms:modified>
  <cp:category/>
</cp:coreProperties>
</file>